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7E6B1-B561-F369-8EBE-E603A7F210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12320A-C76A-0699-FB9E-0437E70F94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9E9C63-262A-AB4B-92EE-FBF8C4FD0F32}"/>
              </a:ext>
            </a:extLst>
          </p:cNvPr>
          <p:cNvSpPr>
            <a:spLocks noGrp="1"/>
          </p:cNvSpPr>
          <p:nvPr>
            <p:ph type="dt" sz="half" idx="10"/>
          </p:nvPr>
        </p:nvSpPr>
        <p:spPr/>
        <p:txBody>
          <a:bodyPr/>
          <a:lstStyle/>
          <a:p>
            <a:fld id="{E1A8D14E-E3B9-4209-A08F-1693B771A3F9}" type="datetimeFigureOut">
              <a:rPr lang="en-US" smtClean="0"/>
              <a:t>10/4/2026</a:t>
            </a:fld>
            <a:endParaRPr lang="en-US"/>
          </a:p>
        </p:txBody>
      </p:sp>
      <p:sp>
        <p:nvSpPr>
          <p:cNvPr id="5" name="Footer Placeholder 4">
            <a:extLst>
              <a:ext uri="{FF2B5EF4-FFF2-40B4-BE49-F238E27FC236}">
                <a16:creationId xmlns:a16="http://schemas.microsoft.com/office/drawing/2014/main" id="{41597D78-D566-671D-51B8-813314B6CB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CC7969-4961-BC80-FC8F-7916CD84C80E}"/>
              </a:ext>
            </a:extLst>
          </p:cNvPr>
          <p:cNvSpPr>
            <a:spLocks noGrp="1"/>
          </p:cNvSpPr>
          <p:nvPr>
            <p:ph type="sldNum" sz="quarter" idx="12"/>
          </p:nvPr>
        </p:nvSpPr>
        <p:spPr/>
        <p:txBody>
          <a:bodyPr/>
          <a:lstStyle/>
          <a:p>
            <a:fld id="{45C77C74-5AF1-4E08-B29A-827814531AA4}" type="slidenum">
              <a:rPr lang="en-US" smtClean="0"/>
              <a:t>‹#›</a:t>
            </a:fld>
            <a:endParaRPr lang="en-US"/>
          </a:p>
        </p:txBody>
      </p:sp>
    </p:spTree>
    <p:extLst>
      <p:ext uri="{BB962C8B-B14F-4D97-AF65-F5344CB8AC3E}">
        <p14:creationId xmlns:p14="http://schemas.microsoft.com/office/powerpoint/2010/main" val="3945021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1B895-157B-807E-25B4-F0DB363CD0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F59BE2-0B1D-96B9-2215-0B8883DD26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4F93F6-ECBE-26A5-CCAD-F2ABB07BBFAC}"/>
              </a:ext>
            </a:extLst>
          </p:cNvPr>
          <p:cNvSpPr>
            <a:spLocks noGrp="1"/>
          </p:cNvSpPr>
          <p:nvPr>
            <p:ph type="dt" sz="half" idx="10"/>
          </p:nvPr>
        </p:nvSpPr>
        <p:spPr/>
        <p:txBody>
          <a:bodyPr/>
          <a:lstStyle/>
          <a:p>
            <a:fld id="{E1A8D14E-E3B9-4209-A08F-1693B771A3F9}" type="datetimeFigureOut">
              <a:rPr lang="en-US" smtClean="0"/>
              <a:t>10/4/2026</a:t>
            </a:fld>
            <a:endParaRPr lang="en-US"/>
          </a:p>
        </p:txBody>
      </p:sp>
      <p:sp>
        <p:nvSpPr>
          <p:cNvPr id="5" name="Footer Placeholder 4">
            <a:extLst>
              <a:ext uri="{FF2B5EF4-FFF2-40B4-BE49-F238E27FC236}">
                <a16:creationId xmlns:a16="http://schemas.microsoft.com/office/drawing/2014/main" id="{9E556A87-E579-1AE7-7E8E-6BF948F18E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97647C-F838-6920-F9FC-18102A335A8B}"/>
              </a:ext>
            </a:extLst>
          </p:cNvPr>
          <p:cNvSpPr>
            <a:spLocks noGrp="1"/>
          </p:cNvSpPr>
          <p:nvPr>
            <p:ph type="sldNum" sz="quarter" idx="12"/>
          </p:nvPr>
        </p:nvSpPr>
        <p:spPr/>
        <p:txBody>
          <a:bodyPr/>
          <a:lstStyle/>
          <a:p>
            <a:fld id="{45C77C74-5AF1-4E08-B29A-827814531AA4}" type="slidenum">
              <a:rPr lang="en-US" smtClean="0"/>
              <a:t>‹#›</a:t>
            </a:fld>
            <a:endParaRPr lang="en-US"/>
          </a:p>
        </p:txBody>
      </p:sp>
    </p:spTree>
    <p:extLst>
      <p:ext uri="{BB962C8B-B14F-4D97-AF65-F5344CB8AC3E}">
        <p14:creationId xmlns:p14="http://schemas.microsoft.com/office/powerpoint/2010/main" val="4017655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60765-2869-2360-AB0F-962553FBED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8509D0A-9C9F-F26C-DBB2-CF7260F20BA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516742-00F0-AA86-97F6-57A9DBE749F4}"/>
              </a:ext>
            </a:extLst>
          </p:cNvPr>
          <p:cNvSpPr>
            <a:spLocks noGrp="1"/>
          </p:cNvSpPr>
          <p:nvPr>
            <p:ph type="dt" sz="half" idx="10"/>
          </p:nvPr>
        </p:nvSpPr>
        <p:spPr/>
        <p:txBody>
          <a:bodyPr/>
          <a:lstStyle/>
          <a:p>
            <a:fld id="{E1A8D14E-E3B9-4209-A08F-1693B771A3F9}" type="datetimeFigureOut">
              <a:rPr lang="en-US" smtClean="0"/>
              <a:t>10/4/2026</a:t>
            </a:fld>
            <a:endParaRPr lang="en-US"/>
          </a:p>
        </p:txBody>
      </p:sp>
      <p:sp>
        <p:nvSpPr>
          <p:cNvPr id="5" name="Footer Placeholder 4">
            <a:extLst>
              <a:ext uri="{FF2B5EF4-FFF2-40B4-BE49-F238E27FC236}">
                <a16:creationId xmlns:a16="http://schemas.microsoft.com/office/drawing/2014/main" id="{15A5D498-29CD-A35B-9AD2-E9BD75FC0B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F023C5-BAE7-D088-7E0D-DCB2E29DA1F6}"/>
              </a:ext>
            </a:extLst>
          </p:cNvPr>
          <p:cNvSpPr>
            <a:spLocks noGrp="1"/>
          </p:cNvSpPr>
          <p:nvPr>
            <p:ph type="sldNum" sz="quarter" idx="12"/>
          </p:nvPr>
        </p:nvSpPr>
        <p:spPr/>
        <p:txBody>
          <a:bodyPr/>
          <a:lstStyle/>
          <a:p>
            <a:fld id="{45C77C74-5AF1-4E08-B29A-827814531AA4}" type="slidenum">
              <a:rPr lang="en-US" smtClean="0"/>
              <a:t>‹#›</a:t>
            </a:fld>
            <a:endParaRPr lang="en-US"/>
          </a:p>
        </p:txBody>
      </p:sp>
    </p:spTree>
    <p:extLst>
      <p:ext uri="{BB962C8B-B14F-4D97-AF65-F5344CB8AC3E}">
        <p14:creationId xmlns:p14="http://schemas.microsoft.com/office/powerpoint/2010/main" val="1828899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89186-F0B9-573E-2DD4-B104F36BDD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7A36AF-661B-81E5-0711-7AAB6DA47D5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9A8B378-E353-544F-616A-01AB565A0F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60C3884-1898-3E0D-4EE6-2CC87CEABA2A}"/>
              </a:ext>
            </a:extLst>
          </p:cNvPr>
          <p:cNvSpPr>
            <a:spLocks noGrp="1"/>
          </p:cNvSpPr>
          <p:nvPr>
            <p:ph type="dt" sz="half" idx="10"/>
          </p:nvPr>
        </p:nvSpPr>
        <p:spPr/>
        <p:txBody>
          <a:bodyPr/>
          <a:lstStyle/>
          <a:p>
            <a:fld id="{E1A8D14E-E3B9-4209-A08F-1693B771A3F9}" type="datetimeFigureOut">
              <a:rPr lang="en-US" smtClean="0"/>
              <a:t>10/4/2026</a:t>
            </a:fld>
            <a:endParaRPr lang="en-US"/>
          </a:p>
        </p:txBody>
      </p:sp>
      <p:sp>
        <p:nvSpPr>
          <p:cNvPr id="6" name="Footer Placeholder 5">
            <a:extLst>
              <a:ext uri="{FF2B5EF4-FFF2-40B4-BE49-F238E27FC236}">
                <a16:creationId xmlns:a16="http://schemas.microsoft.com/office/drawing/2014/main" id="{3823E05C-198C-2627-58AC-CA3C557784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7D3F49-4516-C3BC-5553-ACB61D27D4DF}"/>
              </a:ext>
            </a:extLst>
          </p:cNvPr>
          <p:cNvSpPr>
            <a:spLocks noGrp="1"/>
          </p:cNvSpPr>
          <p:nvPr>
            <p:ph type="sldNum" sz="quarter" idx="12"/>
          </p:nvPr>
        </p:nvSpPr>
        <p:spPr/>
        <p:txBody>
          <a:bodyPr/>
          <a:lstStyle/>
          <a:p>
            <a:fld id="{45C77C74-5AF1-4E08-B29A-827814531AA4}" type="slidenum">
              <a:rPr lang="en-US" smtClean="0"/>
              <a:t>‹#›</a:t>
            </a:fld>
            <a:endParaRPr lang="en-US"/>
          </a:p>
        </p:txBody>
      </p:sp>
    </p:spTree>
    <p:extLst>
      <p:ext uri="{BB962C8B-B14F-4D97-AF65-F5344CB8AC3E}">
        <p14:creationId xmlns:p14="http://schemas.microsoft.com/office/powerpoint/2010/main" val="1721664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41229-D2C7-00D1-ABB2-2CD4E77058C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AB92C2-2890-92D4-C62F-013F0CE09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DAC632-7F16-3E95-C409-A528426E37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361288-A37E-46A8-DF81-4046E5411D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292A98-9E07-4213-0062-32371DA4BB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D4F51C-792D-A2B8-52DE-173C4F4A4037}"/>
              </a:ext>
            </a:extLst>
          </p:cNvPr>
          <p:cNvSpPr>
            <a:spLocks noGrp="1"/>
          </p:cNvSpPr>
          <p:nvPr>
            <p:ph type="dt" sz="half" idx="10"/>
          </p:nvPr>
        </p:nvSpPr>
        <p:spPr/>
        <p:txBody>
          <a:bodyPr/>
          <a:lstStyle/>
          <a:p>
            <a:fld id="{E1A8D14E-E3B9-4209-A08F-1693B771A3F9}" type="datetimeFigureOut">
              <a:rPr lang="en-US" smtClean="0"/>
              <a:t>10/4/2026</a:t>
            </a:fld>
            <a:endParaRPr lang="en-US"/>
          </a:p>
        </p:txBody>
      </p:sp>
      <p:sp>
        <p:nvSpPr>
          <p:cNvPr id="8" name="Footer Placeholder 7">
            <a:extLst>
              <a:ext uri="{FF2B5EF4-FFF2-40B4-BE49-F238E27FC236}">
                <a16:creationId xmlns:a16="http://schemas.microsoft.com/office/drawing/2014/main" id="{7545CCC6-B96D-164C-25E2-76B6E396E33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BB1057D-8F24-D46E-6989-AE84AA3711D3}"/>
              </a:ext>
            </a:extLst>
          </p:cNvPr>
          <p:cNvSpPr>
            <a:spLocks noGrp="1"/>
          </p:cNvSpPr>
          <p:nvPr>
            <p:ph type="sldNum" sz="quarter" idx="12"/>
          </p:nvPr>
        </p:nvSpPr>
        <p:spPr/>
        <p:txBody>
          <a:bodyPr/>
          <a:lstStyle/>
          <a:p>
            <a:fld id="{45C77C74-5AF1-4E08-B29A-827814531AA4}" type="slidenum">
              <a:rPr lang="en-US" smtClean="0"/>
              <a:t>‹#›</a:t>
            </a:fld>
            <a:endParaRPr lang="en-US"/>
          </a:p>
        </p:txBody>
      </p:sp>
    </p:spTree>
    <p:extLst>
      <p:ext uri="{BB962C8B-B14F-4D97-AF65-F5344CB8AC3E}">
        <p14:creationId xmlns:p14="http://schemas.microsoft.com/office/powerpoint/2010/main" val="1004534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646B1-81A8-CFD0-1628-9FC5B06355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755C9-F109-4A97-81D9-45B78CCEB48A}"/>
              </a:ext>
            </a:extLst>
          </p:cNvPr>
          <p:cNvSpPr>
            <a:spLocks noGrp="1"/>
          </p:cNvSpPr>
          <p:nvPr>
            <p:ph type="dt" sz="half" idx="10"/>
          </p:nvPr>
        </p:nvSpPr>
        <p:spPr/>
        <p:txBody>
          <a:bodyPr/>
          <a:lstStyle/>
          <a:p>
            <a:fld id="{E1A8D14E-E3B9-4209-A08F-1693B771A3F9}" type="datetimeFigureOut">
              <a:rPr lang="en-US" smtClean="0"/>
              <a:t>10/4/2026</a:t>
            </a:fld>
            <a:endParaRPr lang="en-US"/>
          </a:p>
        </p:txBody>
      </p:sp>
      <p:sp>
        <p:nvSpPr>
          <p:cNvPr id="4" name="Footer Placeholder 3">
            <a:extLst>
              <a:ext uri="{FF2B5EF4-FFF2-40B4-BE49-F238E27FC236}">
                <a16:creationId xmlns:a16="http://schemas.microsoft.com/office/drawing/2014/main" id="{BE444012-B7CE-4810-B10F-30769F7ACB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A9EB0A-0E38-C740-DC3B-0FE194078303}"/>
              </a:ext>
            </a:extLst>
          </p:cNvPr>
          <p:cNvSpPr>
            <a:spLocks noGrp="1"/>
          </p:cNvSpPr>
          <p:nvPr>
            <p:ph type="sldNum" sz="quarter" idx="12"/>
          </p:nvPr>
        </p:nvSpPr>
        <p:spPr/>
        <p:txBody>
          <a:bodyPr/>
          <a:lstStyle/>
          <a:p>
            <a:fld id="{45C77C74-5AF1-4E08-B29A-827814531AA4}" type="slidenum">
              <a:rPr lang="en-US" smtClean="0"/>
              <a:t>‹#›</a:t>
            </a:fld>
            <a:endParaRPr lang="en-US"/>
          </a:p>
        </p:txBody>
      </p:sp>
    </p:spTree>
    <p:extLst>
      <p:ext uri="{BB962C8B-B14F-4D97-AF65-F5344CB8AC3E}">
        <p14:creationId xmlns:p14="http://schemas.microsoft.com/office/powerpoint/2010/main" val="3251994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34301A-42EC-26C7-3EBC-A1AD8158537A}"/>
              </a:ext>
            </a:extLst>
          </p:cNvPr>
          <p:cNvSpPr>
            <a:spLocks noGrp="1"/>
          </p:cNvSpPr>
          <p:nvPr>
            <p:ph type="dt" sz="half" idx="10"/>
          </p:nvPr>
        </p:nvSpPr>
        <p:spPr/>
        <p:txBody>
          <a:bodyPr/>
          <a:lstStyle/>
          <a:p>
            <a:fld id="{E1A8D14E-E3B9-4209-A08F-1693B771A3F9}" type="datetimeFigureOut">
              <a:rPr lang="en-US" smtClean="0"/>
              <a:t>10/4/2026</a:t>
            </a:fld>
            <a:endParaRPr lang="en-US"/>
          </a:p>
        </p:txBody>
      </p:sp>
      <p:sp>
        <p:nvSpPr>
          <p:cNvPr id="3" name="Footer Placeholder 2">
            <a:extLst>
              <a:ext uri="{FF2B5EF4-FFF2-40B4-BE49-F238E27FC236}">
                <a16:creationId xmlns:a16="http://schemas.microsoft.com/office/drawing/2014/main" id="{E81A18E7-BEF4-216C-35F2-3F120CBA4E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2ED7F3-4392-E60A-406C-EDB611B9FB29}"/>
              </a:ext>
            </a:extLst>
          </p:cNvPr>
          <p:cNvSpPr>
            <a:spLocks noGrp="1"/>
          </p:cNvSpPr>
          <p:nvPr>
            <p:ph type="sldNum" sz="quarter" idx="12"/>
          </p:nvPr>
        </p:nvSpPr>
        <p:spPr/>
        <p:txBody>
          <a:bodyPr/>
          <a:lstStyle/>
          <a:p>
            <a:fld id="{45C77C74-5AF1-4E08-B29A-827814531AA4}" type="slidenum">
              <a:rPr lang="en-US" smtClean="0"/>
              <a:t>‹#›</a:t>
            </a:fld>
            <a:endParaRPr lang="en-US"/>
          </a:p>
        </p:txBody>
      </p:sp>
    </p:spTree>
    <p:extLst>
      <p:ext uri="{BB962C8B-B14F-4D97-AF65-F5344CB8AC3E}">
        <p14:creationId xmlns:p14="http://schemas.microsoft.com/office/powerpoint/2010/main" val="3192159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49928-86FB-87F0-9268-C1CF96D268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BBB6DC-42CA-FB23-ADDE-21C06B4DA7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784BDA-68E7-EBAA-9F37-C58A5CF7DB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5059A6-B166-986E-49FC-83CBDE9B74F2}"/>
              </a:ext>
            </a:extLst>
          </p:cNvPr>
          <p:cNvSpPr>
            <a:spLocks noGrp="1"/>
          </p:cNvSpPr>
          <p:nvPr>
            <p:ph type="dt" sz="half" idx="10"/>
          </p:nvPr>
        </p:nvSpPr>
        <p:spPr/>
        <p:txBody>
          <a:bodyPr/>
          <a:lstStyle/>
          <a:p>
            <a:fld id="{E1A8D14E-E3B9-4209-A08F-1693B771A3F9}" type="datetimeFigureOut">
              <a:rPr lang="en-US" smtClean="0"/>
              <a:t>10/4/2026</a:t>
            </a:fld>
            <a:endParaRPr lang="en-US"/>
          </a:p>
        </p:txBody>
      </p:sp>
      <p:sp>
        <p:nvSpPr>
          <p:cNvPr id="6" name="Footer Placeholder 5">
            <a:extLst>
              <a:ext uri="{FF2B5EF4-FFF2-40B4-BE49-F238E27FC236}">
                <a16:creationId xmlns:a16="http://schemas.microsoft.com/office/drawing/2014/main" id="{92B3CDF5-5B89-EFCC-8EAB-E03889DE2B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BCB5EF-25B1-919C-CCB1-7CA0E6335B55}"/>
              </a:ext>
            </a:extLst>
          </p:cNvPr>
          <p:cNvSpPr>
            <a:spLocks noGrp="1"/>
          </p:cNvSpPr>
          <p:nvPr>
            <p:ph type="sldNum" sz="quarter" idx="12"/>
          </p:nvPr>
        </p:nvSpPr>
        <p:spPr/>
        <p:txBody>
          <a:bodyPr/>
          <a:lstStyle/>
          <a:p>
            <a:fld id="{45C77C74-5AF1-4E08-B29A-827814531AA4}" type="slidenum">
              <a:rPr lang="en-US" smtClean="0"/>
              <a:t>‹#›</a:t>
            </a:fld>
            <a:endParaRPr lang="en-US"/>
          </a:p>
        </p:txBody>
      </p:sp>
    </p:spTree>
    <p:extLst>
      <p:ext uri="{BB962C8B-B14F-4D97-AF65-F5344CB8AC3E}">
        <p14:creationId xmlns:p14="http://schemas.microsoft.com/office/powerpoint/2010/main" val="1652151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0B75F-B720-8B7E-15BF-89A9BE9F7B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C47E67-7F8C-E714-F58A-CC3CDC3BD5B8}"/>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408A16A-DDB2-E9D4-D742-F4B8C2B1E9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8ED3C4-5CFE-80C6-4A8F-6A5CA42BAE9D}"/>
              </a:ext>
            </a:extLst>
          </p:cNvPr>
          <p:cNvSpPr>
            <a:spLocks noGrp="1"/>
          </p:cNvSpPr>
          <p:nvPr>
            <p:ph type="dt" sz="half" idx="10"/>
          </p:nvPr>
        </p:nvSpPr>
        <p:spPr/>
        <p:txBody>
          <a:bodyPr/>
          <a:lstStyle/>
          <a:p>
            <a:fld id="{E1A8D14E-E3B9-4209-A08F-1693B771A3F9}" type="datetimeFigureOut">
              <a:rPr lang="en-US" smtClean="0"/>
              <a:t>10/4/2026</a:t>
            </a:fld>
            <a:endParaRPr lang="en-US"/>
          </a:p>
        </p:txBody>
      </p:sp>
      <p:sp>
        <p:nvSpPr>
          <p:cNvPr id="6" name="Footer Placeholder 5">
            <a:extLst>
              <a:ext uri="{FF2B5EF4-FFF2-40B4-BE49-F238E27FC236}">
                <a16:creationId xmlns:a16="http://schemas.microsoft.com/office/drawing/2014/main" id="{2415685C-B4CB-87FD-7998-D84B8E545A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2BAE0F-B29C-444A-EEFE-00F4C5D50686}"/>
              </a:ext>
            </a:extLst>
          </p:cNvPr>
          <p:cNvSpPr>
            <a:spLocks noGrp="1"/>
          </p:cNvSpPr>
          <p:nvPr>
            <p:ph type="sldNum" sz="quarter" idx="12"/>
          </p:nvPr>
        </p:nvSpPr>
        <p:spPr/>
        <p:txBody>
          <a:bodyPr/>
          <a:lstStyle/>
          <a:p>
            <a:fld id="{45C77C74-5AF1-4E08-B29A-827814531AA4}" type="slidenum">
              <a:rPr lang="en-US" smtClean="0"/>
              <a:t>‹#›</a:t>
            </a:fld>
            <a:endParaRPr lang="en-US"/>
          </a:p>
        </p:txBody>
      </p:sp>
    </p:spTree>
    <p:extLst>
      <p:ext uri="{BB962C8B-B14F-4D97-AF65-F5344CB8AC3E}">
        <p14:creationId xmlns:p14="http://schemas.microsoft.com/office/powerpoint/2010/main" val="2305822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CD639-F62C-A7D7-91CC-AC2E9D0CCA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8B5023-BDF3-65D9-3BC4-EFB96B277C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6E5327-3438-59AC-F166-0C2F0605008B}"/>
              </a:ext>
            </a:extLst>
          </p:cNvPr>
          <p:cNvSpPr>
            <a:spLocks noGrp="1"/>
          </p:cNvSpPr>
          <p:nvPr>
            <p:ph type="dt" sz="half" idx="10"/>
          </p:nvPr>
        </p:nvSpPr>
        <p:spPr/>
        <p:txBody>
          <a:bodyPr/>
          <a:lstStyle/>
          <a:p>
            <a:fld id="{E1A8D14E-E3B9-4209-A08F-1693B771A3F9}" type="datetimeFigureOut">
              <a:rPr lang="en-US" smtClean="0"/>
              <a:t>10/4/2026</a:t>
            </a:fld>
            <a:endParaRPr lang="en-US"/>
          </a:p>
        </p:txBody>
      </p:sp>
      <p:sp>
        <p:nvSpPr>
          <p:cNvPr id="5" name="Footer Placeholder 4">
            <a:extLst>
              <a:ext uri="{FF2B5EF4-FFF2-40B4-BE49-F238E27FC236}">
                <a16:creationId xmlns:a16="http://schemas.microsoft.com/office/drawing/2014/main" id="{CEDB3387-88E2-A9DF-03FC-9F16AB4BD8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A2AF37-D038-E7BA-18A3-C3451578D820}"/>
              </a:ext>
            </a:extLst>
          </p:cNvPr>
          <p:cNvSpPr>
            <a:spLocks noGrp="1"/>
          </p:cNvSpPr>
          <p:nvPr>
            <p:ph type="sldNum" sz="quarter" idx="12"/>
          </p:nvPr>
        </p:nvSpPr>
        <p:spPr/>
        <p:txBody>
          <a:bodyPr/>
          <a:lstStyle/>
          <a:p>
            <a:fld id="{45C77C74-5AF1-4E08-B29A-827814531AA4}" type="slidenum">
              <a:rPr lang="en-US" smtClean="0"/>
              <a:t>‹#›</a:t>
            </a:fld>
            <a:endParaRPr lang="en-US"/>
          </a:p>
        </p:txBody>
      </p:sp>
    </p:spTree>
    <p:extLst>
      <p:ext uri="{BB962C8B-B14F-4D97-AF65-F5344CB8AC3E}">
        <p14:creationId xmlns:p14="http://schemas.microsoft.com/office/powerpoint/2010/main" val="1552160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665E39-9435-8437-FE02-A07562755A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C95722-9CBB-0E99-9B29-8C8488DB5F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D55F05-5F5E-A884-CF94-A8E11BF519F7}"/>
              </a:ext>
            </a:extLst>
          </p:cNvPr>
          <p:cNvSpPr>
            <a:spLocks noGrp="1"/>
          </p:cNvSpPr>
          <p:nvPr>
            <p:ph type="dt" sz="half" idx="10"/>
          </p:nvPr>
        </p:nvSpPr>
        <p:spPr/>
        <p:txBody>
          <a:bodyPr/>
          <a:lstStyle/>
          <a:p>
            <a:fld id="{E1A8D14E-E3B9-4209-A08F-1693B771A3F9}" type="datetimeFigureOut">
              <a:rPr lang="en-US" smtClean="0"/>
              <a:t>10/4/2026</a:t>
            </a:fld>
            <a:endParaRPr lang="en-US"/>
          </a:p>
        </p:txBody>
      </p:sp>
      <p:sp>
        <p:nvSpPr>
          <p:cNvPr id="5" name="Footer Placeholder 4">
            <a:extLst>
              <a:ext uri="{FF2B5EF4-FFF2-40B4-BE49-F238E27FC236}">
                <a16:creationId xmlns:a16="http://schemas.microsoft.com/office/drawing/2014/main" id="{CB3C6140-3436-9756-316C-07A6068FAC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1D63F4-596E-3F6A-27C2-BFAB4046BA7A}"/>
              </a:ext>
            </a:extLst>
          </p:cNvPr>
          <p:cNvSpPr>
            <a:spLocks noGrp="1"/>
          </p:cNvSpPr>
          <p:nvPr>
            <p:ph type="sldNum" sz="quarter" idx="12"/>
          </p:nvPr>
        </p:nvSpPr>
        <p:spPr/>
        <p:txBody>
          <a:bodyPr/>
          <a:lstStyle/>
          <a:p>
            <a:fld id="{45C77C74-5AF1-4E08-B29A-827814531AA4}" type="slidenum">
              <a:rPr lang="en-US" smtClean="0"/>
              <a:t>‹#›</a:t>
            </a:fld>
            <a:endParaRPr lang="en-US"/>
          </a:p>
        </p:txBody>
      </p:sp>
    </p:spTree>
    <p:extLst>
      <p:ext uri="{BB962C8B-B14F-4D97-AF65-F5344CB8AC3E}">
        <p14:creationId xmlns:p14="http://schemas.microsoft.com/office/powerpoint/2010/main" val="3207048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7AACB6-B570-9D90-372D-D0615FF6FD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8612F3-1B93-06CE-B21D-CFB834E34A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03C0F3-6229-4818-377E-4CC07CC329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A8D14E-E3B9-4209-A08F-1693B771A3F9}" type="datetimeFigureOut">
              <a:rPr lang="en-US" smtClean="0"/>
              <a:t>10/4/2026</a:t>
            </a:fld>
            <a:endParaRPr lang="en-US"/>
          </a:p>
        </p:txBody>
      </p:sp>
      <p:sp>
        <p:nvSpPr>
          <p:cNvPr id="5" name="Footer Placeholder 4">
            <a:extLst>
              <a:ext uri="{FF2B5EF4-FFF2-40B4-BE49-F238E27FC236}">
                <a16:creationId xmlns:a16="http://schemas.microsoft.com/office/drawing/2014/main" id="{AB456459-D4D9-0BEE-64D3-C0B9BBB5D4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D7E15A3-8D07-EB9A-211E-0832740BEF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5C77C74-5AF1-4E08-B29A-827814531AA4}" type="slidenum">
              <a:rPr lang="en-US" smtClean="0"/>
              <a:t>‹#›</a:t>
            </a:fld>
            <a:endParaRPr lang="en-US"/>
          </a:p>
        </p:txBody>
      </p:sp>
    </p:spTree>
    <p:extLst>
      <p:ext uri="{BB962C8B-B14F-4D97-AF65-F5344CB8AC3E}">
        <p14:creationId xmlns:p14="http://schemas.microsoft.com/office/powerpoint/2010/main" val="38052495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D4526B-58CA-C4EF-4548-DBF0EA6D1A89}"/>
              </a:ext>
            </a:extLst>
          </p:cNvPr>
          <p:cNvSpPr/>
          <p:nvPr/>
        </p:nvSpPr>
        <p:spPr>
          <a:xfrm>
            <a:off x="0" y="0"/>
            <a:ext cx="12192000" cy="6858000"/>
          </a:xfrm>
          <a:prstGeom prst="rect">
            <a:avLst/>
          </a:prstGeom>
          <a:solidFill>
            <a:srgbClr val="0F2537"/>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AD5005E-6268-E03A-22A7-15ED1C305950}"/>
              </a:ext>
            </a:extLst>
          </p:cNvPr>
          <p:cNvSpPr/>
          <p:nvPr/>
        </p:nvSpPr>
        <p:spPr>
          <a:xfrm>
            <a:off x="0" y="0"/>
            <a:ext cx="12192000" cy="76200"/>
          </a:xfrm>
          <a:prstGeom prst="rect">
            <a:avLst/>
          </a:prstGeom>
          <a:solidFill>
            <a:srgbClr val="C5A0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9E280D70-7FC8-F87F-90FA-78BEFCA990D2}"/>
              </a:ext>
            </a:extLst>
          </p:cNvPr>
          <p:cNvSpPr/>
          <p:nvPr/>
        </p:nvSpPr>
        <p:spPr>
          <a:xfrm>
            <a:off x="635000" y="533400"/>
            <a:ext cx="10922000" cy="5778500"/>
          </a:xfrm>
          <a:prstGeom prst="roundRect">
            <a:avLst/>
          </a:prstGeom>
          <a:solidFill>
            <a:srgbClr val="FFFFFF"/>
          </a:solidFill>
          <a:ln w="1905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78FB495C-B755-31C4-4459-7BA95FC1C000}"/>
              </a:ext>
            </a:extLst>
          </p:cNvPr>
          <p:cNvSpPr/>
          <p:nvPr/>
        </p:nvSpPr>
        <p:spPr>
          <a:xfrm>
            <a:off x="7874000" y="825500"/>
            <a:ext cx="3302000" cy="381000"/>
          </a:xfrm>
          <a:prstGeom prst="roundRect">
            <a:avLst/>
          </a:prstGeom>
          <a:solidFill>
            <a:srgbClr val="F1F5F9"/>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50800" tIns="50800" rIns="50800" bIns="50800" rtlCol="0" anchor="t"/>
          <a:lstStyle/>
          <a:p>
            <a:pPr algn="ctr"/>
            <a:r>
              <a:rPr lang="ar-SA" sz="850" b="1">
                <a:solidFill>
                  <a:srgbClr val="0F2537"/>
                </a:solidFill>
                <a:latin typeface="Cairo" pitchFamily="2" charset="-78"/>
                <a:cs typeface="Cairo" pitchFamily="2" charset="-78"/>
              </a:rPr>
              <a:t>تقرير الإنجاز الفني الدوري المعتمد</a:t>
            </a:r>
            <a:endParaRPr lang="en-US" sz="850" b="1">
              <a:solidFill>
                <a:srgbClr val="0F2537"/>
              </a:solidFill>
              <a:latin typeface="Cairo" pitchFamily="2" charset="-78"/>
              <a:cs typeface="Cairo" pitchFamily="2" charset="-78"/>
            </a:endParaRPr>
          </a:p>
        </p:txBody>
      </p:sp>
      <p:sp>
        <p:nvSpPr>
          <p:cNvPr id="6" name="TextBox 5">
            <a:extLst>
              <a:ext uri="{FF2B5EF4-FFF2-40B4-BE49-F238E27FC236}">
                <a16:creationId xmlns:a16="http://schemas.microsoft.com/office/drawing/2014/main" id="{8EE3C7D5-77B3-3A1C-FFB0-95AE06D21ED6}"/>
              </a:ext>
            </a:extLst>
          </p:cNvPr>
          <p:cNvSpPr txBox="1"/>
          <p:nvPr/>
        </p:nvSpPr>
        <p:spPr>
          <a:xfrm>
            <a:off x="1016000" y="1333500"/>
            <a:ext cx="10160000" cy="754053"/>
          </a:xfrm>
          <a:prstGeom prst="rect">
            <a:avLst/>
          </a:prstGeom>
          <a:noFill/>
        </p:spPr>
        <p:txBody>
          <a:bodyPr vert="horz" wrap="square" lIns="0" tIns="0" rIns="0" bIns="0" rtlCol="0" anchor="t">
            <a:spAutoFit/>
          </a:bodyPr>
          <a:lstStyle/>
          <a:p>
            <a:pPr algn="r"/>
            <a:r>
              <a:rPr lang="ar-SA" sz="2300" b="1">
                <a:solidFill>
                  <a:srgbClr val="0F2537"/>
                </a:solidFill>
                <a:latin typeface="Cairo" pitchFamily="2" charset="-78"/>
                <a:cs typeface="Cairo" pitchFamily="2" charset="-78"/>
              </a:rPr>
              <a:t>مشروع إنشاء وتطوير المجمع السكني والتجاري المتكامل</a:t>
            </a:r>
          </a:p>
          <a:p>
            <a:pPr algn="r"/>
            <a:r>
              <a:rPr lang="ar-SA" sz="1650" b="1">
                <a:solidFill>
                  <a:srgbClr val="1A365D"/>
                </a:solidFill>
                <a:latin typeface="Cairo" pitchFamily="2" charset="-78"/>
                <a:cs typeface="Cairo" pitchFamily="2" charset="-78"/>
              </a:rPr>
              <a:t>عرض المتابعة الفنية وتقرير الإنجاز الموقعي الدوري</a:t>
            </a:r>
          </a:p>
          <a:p>
            <a:pPr algn="r"/>
            <a:r>
              <a:rPr lang="en-US" sz="950" b="1">
                <a:solidFill>
                  <a:srgbClr val="94A3B8"/>
                </a:solidFill>
                <a:latin typeface="Cairo" pitchFamily="2" charset="-78"/>
                <a:cs typeface="Cairo" pitchFamily="2" charset="-78"/>
              </a:rPr>
              <a:t>EXECUTIVE PROJECT PROGRESS &amp; SITE PERFORMANCE REPORT - Q4 2026</a:t>
            </a:r>
          </a:p>
        </p:txBody>
      </p:sp>
      <p:sp>
        <p:nvSpPr>
          <p:cNvPr id="7" name="Rectangle: Rounded Corners 6">
            <a:extLst>
              <a:ext uri="{FF2B5EF4-FFF2-40B4-BE49-F238E27FC236}">
                <a16:creationId xmlns:a16="http://schemas.microsoft.com/office/drawing/2014/main" id="{CC8B7E37-4540-CAD5-E8E3-F19EBB2888B1}"/>
              </a:ext>
            </a:extLst>
          </p:cNvPr>
          <p:cNvSpPr/>
          <p:nvPr/>
        </p:nvSpPr>
        <p:spPr>
          <a:xfrm>
            <a:off x="7747000" y="2984500"/>
            <a:ext cx="3048000" cy="1587500"/>
          </a:xfrm>
          <a:prstGeom prst="roundRect">
            <a:avLst/>
          </a:prstGeom>
          <a:solidFill>
            <a:srgbClr val="F8FAFC"/>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152400" tIns="152400" rIns="152400" bIns="127000" rtlCol="0" anchor="t"/>
          <a:lstStyle/>
          <a:p>
            <a:pPr algn="r"/>
            <a:r>
              <a:rPr lang="ar-SA" sz="900" b="1">
                <a:solidFill>
                  <a:srgbClr val="1A365D"/>
                </a:solidFill>
                <a:latin typeface="Cairo" pitchFamily="2" charset="-78"/>
                <a:cs typeface="Cairo" pitchFamily="2" charset="-78"/>
              </a:rPr>
              <a:t>المالك والجهة المطورة</a:t>
            </a:r>
          </a:p>
          <a:p>
            <a:pPr algn="r"/>
            <a:r>
              <a:rPr lang="ar-SA" sz="1000" b="1">
                <a:solidFill>
                  <a:srgbClr val="2C3E50"/>
                </a:solidFill>
                <a:latin typeface="Cairo" pitchFamily="2" charset="-78"/>
                <a:cs typeface="Cairo" pitchFamily="2" charset="-78"/>
              </a:rPr>
              <a:t>شركة التطوير والاستثمار العقاري القابضة</a:t>
            </a:r>
          </a:p>
          <a:p>
            <a:pPr algn="r"/>
            <a:r>
              <a:rPr lang="en-US" sz="800">
                <a:solidFill>
                  <a:srgbClr val="94A3B8"/>
                </a:solidFill>
                <a:latin typeface="Cairo" pitchFamily="2" charset="-78"/>
                <a:cs typeface="Cairo" pitchFamily="2" charset="-78"/>
              </a:rPr>
              <a:t>Project Developer Authority</a:t>
            </a:r>
          </a:p>
        </p:txBody>
      </p:sp>
      <p:sp>
        <p:nvSpPr>
          <p:cNvPr id="8" name="Rectangle: Rounded Corners 7">
            <a:extLst>
              <a:ext uri="{FF2B5EF4-FFF2-40B4-BE49-F238E27FC236}">
                <a16:creationId xmlns:a16="http://schemas.microsoft.com/office/drawing/2014/main" id="{6BDBA911-A892-2D67-96FC-CB7A3FAA01B6}"/>
              </a:ext>
            </a:extLst>
          </p:cNvPr>
          <p:cNvSpPr/>
          <p:nvPr/>
        </p:nvSpPr>
        <p:spPr>
          <a:xfrm>
            <a:off x="4445000" y="2984500"/>
            <a:ext cx="3048000" cy="1587500"/>
          </a:xfrm>
          <a:prstGeom prst="roundRect">
            <a:avLst/>
          </a:prstGeom>
          <a:solidFill>
            <a:srgbClr val="F8FAFC"/>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152400" tIns="152400" rIns="152400" bIns="127000" rtlCol="0" anchor="t"/>
          <a:lstStyle/>
          <a:p>
            <a:pPr algn="r"/>
            <a:r>
              <a:rPr lang="ar-SA" sz="900" b="1">
                <a:solidFill>
                  <a:srgbClr val="1A365D"/>
                </a:solidFill>
                <a:latin typeface="Cairo" pitchFamily="2" charset="-78"/>
                <a:cs typeface="Cairo" pitchFamily="2" charset="-78"/>
              </a:rPr>
              <a:t>الاستشاري الهندسي المشرف</a:t>
            </a:r>
          </a:p>
          <a:p>
            <a:pPr algn="r"/>
            <a:r>
              <a:rPr lang="ar-SA" sz="1000" b="1">
                <a:solidFill>
                  <a:srgbClr val="2C3E50"/>
                </a:solidFill>
                <a:latin typeface="Cairo" pitchFamily="2" charset="-78"/>
                <a:cs typeface="Cairo" pitchFamily="2" charset="-78"/>
              </a:rPr>
              <a:t>دار الهندسة للاستشارات وإدارة المشروعات</a:t>
            </a:r>
          </a:p>
          <a:p>
            <a:pPr algn="r"/>
            <a:r>
              <a:rPr lang="en-US" sz="800">
                <a:solidFill>
                  <a:srgbClr val="94A3B8"/>
                </a:solidFill>
                <a:latin typeface="Cairo" pitchFamily="2" charset="-78"/>
                <a:cs typeface="Cairo" pitchFamily="2" charset="-78"/>
              </a:rPr>
              <a:t>Supervising Consultant &amp; PM</a:t>
            </a:r>
          </a:p>
        </p:txBody>
      </p:sp>
      <p:sp>
        <p:nvSpPr>
          <p:cNvPr id="9" name="Rectangle: Rounded Corners 8">
            <a:extLst>
              <a:ext uri="{FF2B5EF4-FFF2-40B4-BE49-F238E27FC236}">
                <a16:creationId xmlns:a16="http://schemas.microsoft.com/office/drawing/2014/main" id="{BB48F8CF-EE95-0C1F-0F63-D75CE27067AA}"/>
              </a:ext>
            </a:extLst>
          </p:cNvPr>
          <p:cNvSpPr/>
          <p:nvPr/>
        </p:nvSpPr>
        <p:spPr>
          <a:xfrm>
            <a:off x="1143000" y="2984500"/>
            <a:ext cx="3048000" cy="1587500"/>
          </a:xfrm>
          <a:prstGeom prst="roundRect">
            <a:avLst/>
          </a:prstGeom>
          <a:solidFill>
            <a:srgbClr val="F8FAFC"/>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152400" tIns="152400" rIns="152400" bIns="127000" rtlCol="0" anchor="t"/>
          <a:lstStyle/>
          <a:p>
            <a:pPr algn="r"/>
            <a:r>
              <a:rPr lang="ar-SA" sz="900" b="1">
                <a:solidFill>
                  <a:srgbClr val="1A365D"/>
                </a:solidFill>
                <a:latin typeface="Cairo" pitchFamily="2" charset="-78"/>
                <a:cs typeface="Cairo" pitchFamily="2" charset="-78"/>
              </a:rPr>
              <a:t>المقاول العام المنفذ</a:t>
            </a:r>
          </a:p>
          <a:p>
            <a:pPr algn="r"/>
            <a:r>
              <a:rPr lang="ar-SA" sz="1000" b="1">
                <a:solidFill>
                  <a:srgbClr val="2C3E50"/>
                </a:solidFill>
                <a:latin typeface="Cairo" pitchFamily="2" charset="-78"/>
                <a:cs typeface="Cairo" pitchFamily="2" charset="-78"/>
              </a:rPr>
              <a:t>شركة المقاولات الإنشائية الكبرى - ش.م.م</a:t>
            </a:r>
          </a:p>
          <a:p>
            <a:pPr algn="r"/>
            <a:r>
              <a:rPr lang="en-US" sz="800">
                <a:solidFill>
                  <a:srgbClr val="94A3B8"/>
                </a:solidFill>
                <a:latin typeface="Cairo" pitchFamily="2" charset="-78"/>
                <a:cs typeface="Cairo" pitchFamily="2" charset="-78"/>
              </a:rPr>
              <a:t>Main EPC Contractor</a:t>
            </a:r>
          </a:p>
        </p:txBody>
      </p:sp>
      <p:sp>
        <p:nvSpPr>
          <p:cNvPr id="10" name="Rectangle: Rounded Corners 9">
            <a:extLst>
              <a:ext uri="{FF2B5EF4-FFF2-40B4-BE49-F238E27FC236}">
                <a16:creationId xmlns:a16="http://schemas.microsoft.com/office/drawing/2014/main" id="{385F197E-976E-668C-F514-0B1CA51BA3DC}"/>
              </a:ext>
            </a:extLst>
          </p:cNvPr>
          <p:cNvSpPr/>
          <p:nvPr/>
        </p:nvSpPr>
        <p:spPr>
          <a:xfrm>
            <a:off x="1143000" y="4889500"/>
            <a:ext cx="9652000" cy="762000"/>
          </a:xfrm>
          <a:prstGeom prst="roundRect">
            <a:avLst/>
          </a:prstGeom>
          <a:solidFill>
            <a:srgbClr val="F1F5F9"/>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152400" tIns="127000" rIns="152400" bIns="127000" rtlCol="0" anchor="t"/>
          <a:lstStyle/>
          <a:p>
            <a:pPr algn="ctr"/>
            <a:r>
              <a:rPr lang="ar-SA" sz="850" b="1">
                <a:solidFill>
                  <a:srgbClr val="0F2537"/>
                </a:solidFill>
                <a:latin typeface="Cairo" pitchFamily="2" charset="-78"/>
                <a:cs typeface="Cairo" pitchFamily="2" charset="-78"/>
              </a:rPr>
              <a:t>تاريخ التقرير: 04 أكتوبر 2026    |    الموقع: الرياض والقاهرة    |    رمز المشروع الإنشائي: 2026</a:t>
            </a:r>
          </a:p>
          <a:p>
            <a:pPr algn="ctr"/>
            <a:r>
              <a:rPr lang="ar-SA" sz="750">
                <a:solidFill>
                  <a:srgbClr val="94A3B8"/>
                </a:solidFill>
                <a:latin typeface="Cairo" pitchFamily="2" charset="-78"/>
                <a:cs typeface="Cairo" pitchFamily="2" charset="-78"/>
              </a:rPr>
              <a:t>إعداد الإدارة الفنية للمشروعات طبقاً لأعلى معايير الجودة الشاملة والسلامة والصحة المهنية الموقعية</a:t>
            </a:r>
            <a:endParaRPr lang="en-US" sz="750">
              <a:solidFill>
                <a:srgbClr val="94A3B8"/>
              </a:solidFill>
              <a:latin typeface="Cairo" pitchFamily="2" charset="-78"/>
              <a:cs typeface="Cairo" pitchFamily="2" charset="-78"/>
            </a:endParaRPr>
          </a:p>
        </p:txBody>
      </p:sp>
    </p:spTree>
    <p:extLst>
      <p:ext uri="{BB962C8B-B14F-4D97-AF65-F5344CB8AC3E}">
        <p14:creationId xmlns:p14="http://schemas.microsoft.com/office/powerpoint/2010/main" val="871564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6A5110-A44F-95AF-ADB3-1EAC017F58AD}"/>
              </a:ext>
            </a:extLst>
          </p:cNvPr>
          <p:cNvSpPr txBox="1"/>
          <p:nvPr/>
        </p:nvSpPr>
        <p:spPr>
          <a:xfrm>
            <a:off x="4445000" y="203200"/>
            <a:ext cx="7239000" cy="400110"/>
          </a:xfrm>
          <a:prstGeom prst="rect">
            <a:avLst/>
          </a:prstGeom>
          <a:noFill/>
        </p:spPr>
        <p:txBody>
          <a:bodyPr vert="horz" wrap="square" lIns="0" tIns="0" rIns="0" bIns="0" rtlCol="0" anchor="t">
            <a:spAutoFit/>
          </a:bodyPr>
          <a:lstStyle/>
          <a:p>
            <a:pPr algn="r"/>
            <a:r>
              <a:rPr lang="ar-SA" sz="1750" b="1">
                <a:solidFill>
                  <a:srgbClr val="0F2537"/>
                </a:solidFill>
                <a:latin typeface="Cairo" pitchFamily="2" charset="-78"/>
                <a:cs typeface="Cairo" pitchFamily="2" charset="-78"/>
              </a:rPr>
              <a:t>لوحة مؤشرات الأداء التنفيذي ونسب الإنجاز</a:t>
            </a:r>
          </a:p>
          <a:p>
            <a:pPr algn="r"/>
            <a:r>
              <a:rPr lang="en-US" sz="850" b="1">
                <a:solidFill>
                  <a:srgbClr val="94A3B8"/>
                </a:solidFill>
                <a:latin typeface="Cairo" pitchFamily="2" charset="-78"/>
                <a:cs typeface="Cairo" pitchFamily="2" charset="-78"/>
              </a:rPr>
              <a:t>EXECUTIVE KPIS &amp; PROGRESS DASHBOARD</a:t>
            </a:r>
          </a:p>
        </p:txBody>
      </p:sp>
      <p:sp>
        <p:nvSpPr>
          <p:cNvPr id="3" name="Rectangle: Rounded Corners 2">
            <a:extLst>
              <a:ext uri="{FF2B5EF4-FFF2-40B4-BE49-F238E27FC236}">
                <a16:creationId xmlns:a16="http://schemas.microsoft.com/office/drawing/2014/main" id="{A4FF0E9F-CAA1-DF43-A580-92C1972332F5}"/>
              </a:ext>
            </a:extLst>
          </p:cNvPr>
          <p:cNvSpPr/>
          <p:nvPr/>
        </p:nvSpPr>
        <p:spPr>
          <a:xfrm>
            <a:off x="508000" y="304800"/>
            <a:ext cx="2349500" cy="381000"/>
          </a:xfrm>
          <a:prstGeom prst="roundRect">
            <a:avLst/>
          </a:prstGeom>
          <a:solidFill>
            <a:srgbClr val="0F2537"/>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50800" tIns="50800" rIns="50800" bIns="50800" rtlCol="0" anchor="t"/>
          <a:lstStyle/>
          <a:p>
            <a:pPr algn="ctr"/>
            <a:r>
              <a:rPr lang="ar-SA" sz="900" b="1">
                <a:solidFill>
                  <a:srgbClr val="FFFFFF"/>
                </a:solidFill>
                <a:latin typeface="Cairo" pitchFamily="2" charset="-78"/>
                <a:cs typeface="Cairo" pitchFamily="2" charset="-78"/>
              </a:rPr>
              <a:t>منصة المستندات الهندسية</a:t>
            </a:r>
            <a:endParaRPr lang="en-US" sz="900" b="1">
              <a:solidFill>
                <a:srgbClr val="FFFFFF"/>
              </a:solidFill>
              <a:latin typeface="Cairo" pitchFamily="2" charset="-78"/>
              <a:cs typeface="Cairo" pitchFamily="2" charset="-78"/>
            </a:endParaRPr>
          </a:p>
        </p:txBody>
      </p:sp>
      <p:cxnSp>
        <p:nvCxnSpPr>
          <p:cNvPr id="4" name="Straight Connector 3">
            <a:extLst>
              <a:ext uri="{FF2B5EF4-FFF2-40B4-BE49-F238E27FC236}">
                <a16:creationId xmlns:a16="http://schemas.microsoft.com/office/drawing/2014/main" id="{366C7338-E1E5-F27E-961B-B91D1B9CE2C6}"/>
              </a:ext>
            </a:extLst>
          </p:cNvPr>
          <p:cNvCxnSpPr/>
          <p:nvPr/>
        </p:nvCxnSpPr>
        <p:spPr>
          <a:xfrm>
            <a:off x="508000" y="990600"/>
            <a:ext cx="11176000" cy="0"/>
          </a:xfrm>
          <a:prstGeom prst="line">
            <a:avLst/>
          </a:prstGeom>
          <a:ln w="12700">
            <a:solidFill>
              <a:srgbClr val="E2E8F0"/>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1AB18F85-51B0-2CAE-3ABC-2573CE15A2BC}"/>
              </a:ext>
            </a:extLst>
          </p:cNvPr>
          <p:cNvSpPr txBox="1"/>
          <p:nvPr/>
        </p:nvSpPr>
        <p:spPr>
          <a:xfrm>
            <a:off x="508000" y="6477000"/>
            <a:ext cx="11176000" cy="123111"/>
          </a:xfrm>
          <a:prstGeom prst="rect">
            <a:avLst/>
          </a:prstGeom>
          <a:noFill/>
        </p:spPr>
        <p:txBody>
          <a:bodyPr vert="horz" wrap="square" lIns="0" tIns="0" rIns="0" bIns="0" rtlCol="0" anchor="t">
            <a:spAutoFit/>
          </a:bodyPr>
          <a:lstStyle/>
          <a:p>
            <a:pPr algn="r"/>
            <a:r>
              <a:rPr lang="ar-SA" sz="800">
                <a:solidFill>
                  <a:srgbClr val="94A3B8"/>
                </a:solidFill>
                <a:latin typeface="Cairo" pitchFamily="2" charset="-78"/>
                <a:cs typeface="Cairo" pitchFamily="2" charset="-78"/>
              </a:rPr>
              <a:t>وثيقة مشروع هندسية رسمية معتمدة   |   المكتب الفني وإدارة المشروعات   |   شريحة 2 من 5</a:t>
            </a:r>
            <a:endParaRPr lang="en-US" sz="800">
              <a:solidFill>
                <a:srgbClr val="94A3B8"/>
              </a:solidFill>
              <a:latin typeface="Cairo" pitchFamily="2" charset="-78"/>
              <a:cs typeface="Cairo" pitchFamily="2" charset="-78"/>
            </a:endParaRPr>
          </a:p>
        </p:txBody>
      </p:sp>
      <p:sp>
        <p:nvSpPr>
          <p:cNvPr id="6" name="Rectangle: Rounded Corners 5">
            <a:extLst>
              <a:ext uri="{FF2B5EF4-FFF2-40B4-BE49-F238E27FC236}">
                <a16:creationId xmlns:a16="http://schemas.microsoft.com/office/drawing/2014/main" id="{CAC8217D-8CB3-BB25-4B36-A0F84FB63123}"/>
              </a:ext>
            </a:extLst>
          </p:cNvPr>
          <p:cNvSpPr/>
          <p:nvPr/>
        </p:nvSpPr>
        <p:spPr>
          <a:xfrm>
            <a:off x="9080500" y="1206500"/>
            <a:ext cx="2603500" cy="14605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101600" tIns="127000" rIns="101600" bIns="101600" rtlCol="0" anchor="t"/>
          <a:lstStyle/>
          <a:p>
            <a:pPr algn="ctr"/>
            <a:r>
              <a:rPr lang="ar-SA" sz="900" b="1">
                <a:solidFill>
                  <a:srgbClr val="2C3E50"/>
                </a:solidFill>
                <a:latin typeface="Cairo" pitchFamily="2" charset="-78"/>
                <a:cs typeface="Cairo" pitchFamily="2" charset="-78"/>
              </a:rPr>
              <a:t>نسبة الإنجاز التراكمي الفعلي</a:t>
            </a:r>
          </a:p>
          <a:p>
            <a:pPr algn="ctr"/>
            <a:r>
              <a:rPr lang="ar-SA" sz="2800" b="1">
                <a:solidFill>
                  <a:srgbClr val="059669"/>
                </a:solidFill>
                <a:latin typeface="Cairo" pitchFamily="2" charset="-78"/>
                <a:cs typeface="Cairo" pitchFamily="2" charset="-78"/>
              </a:rPr>
              <a:t>71.4%</a:t>
            </a:r>
          </a:p>
          <a:p>
            <a:pPr algn="ctr"/>
            <a:r>
              <a:rPr lang="ar-SA" sz="750">
                <a:solidFill>
                  <a:srgbClr val="94A3B8"/>
                </a:solidFill>
                <a:latin typeface="Cairo" pitchFamily="2" charset="-78"/>
                <a:cs typeface="Cairo" pitchFamily="2" charset="-78"/>
              </a:rPr>
              <a:t>المخطط التعاقدي: 74.0%  (فارق 2.6%-)</a:t>
            </a:r>
            <a:endParaRPr lang="en-US" sz="750">
              <a:solidFill>
                <a:srgbClr val="94A3B8"/>
              </a:solidFill>
              <a:latin typeface="Cairo" pitchFamily="2" charset="-78"/>
              <a:cs typeface="Cairo" pitchFamily="2" charset="-78"/>
            </a:endParaRPr>
          </a:p>
        </p:txBody>
      </p:sp>
      <p:sp>
        <p:nvSpPr>
          <p:cNvPr id="7" name="Rectangle 6">
            <a:extLst>
              <a:ext uri="{FF2B5EF4-FFF2-40B4-BE49-F238E27FC236}">
                <a16:creationId xmlns:a16="http://schemas.microsoft.com/office/drawing/2014/main" id="{2CE2A9CC-7A1A-A50F-9AD6-F45678D5C8B8}"/>
              </a:ext>
            </a:extLst>
          </p:cNvPr>
          <p:cNvSpPr/>
          <p:nvPr/>
        </p:nvSpPr>
        <p:spPr>
          <a:xfrm>
            <a:off x="9271000" y="1206500"/>
            <a:ext cx="2222500" cy="38100"/>
          </a:xfrm>
          <a:prstGeom prst="rect">
            <a:avLst/>
          </a:prstGeom>
          <a:solidFill>
            <a:srgbClr val="05966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B3C39DCD-E8FC-2FB4-E870-3F56CED50ED1}"/>
              </a:ext>
            </a:extLst>
          </p:cNvPr>
          <p:cNvSpPr/>
          <p:nvPr/>
        </p:nvSpPr>
        <p:spPr>
          <a:xfrm>
            <a:off x="6223000" y="1206500"/>
            <a:ext cx="2603500" cy="14605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101600" tIns="127000" rIns="101600" bIns="101600" rtlCol="0" anchor="t"/>
          <a:lstStyle/>
          <a:p>
            <a:pPr algn="ctr"/>
            <a:r>
              <a:rPr lang="ar-SA" sz="900" b="1">
                <a:solidFill>
                  <a:srgbClr val="2C3E50"/>
                </a:solidFill>
                <a:latin typeface="Cairo" pitchFamily="2" charset="-78"/>
                <a:cs typeface="Cairo" pitchFamily="2" charset="-78"/>
              </a:rPr>
              <a:t>مؤشر كفاءة الأداء الزمني</a:t>
            </a:r>
          </a:p>
          <a:p>
            <a:pPr algn="ctr"/>
            <a:r>
              <a:rPr lang="ar-SA" sz="2800" b="1">
                <a:solidFill>
                  <a:srgbClr val="2563EB"/>
                </a:solidFill>
                <a:latin typeface="Cairo" pitchFamily="2" charset="-78"/>
                <a:cs typeface="Cairo" pitchFamily="2" charset="-78"/>
              </a:rPr>
              <a:t>0.96</a:t>
            </a:r>
          </a:p>
          <a:p>
            <a:pPr algn="ctr"/>
            <a:r>
              <a:rPr lang="ar-SA" sz="750">
                <a:solidFill>
                  <a:srgbClr val="94A3B8"/>
                </a:solidFill>
                <a:latin typeface="Cairo" pitchFamily="2" charset="-78"/>
                <a:cs typeface="Cairo" pitchFamily="2" charset="-78"/>
              </a:rPr>
              <a:t>المستهدف القياسي: 1.00  (مسار عمل منضبط)</a:t>
            </a:r>
            <a:endParaRPr lang="en-US" sz="750">
              <a:solidFill>
                <a:srgbClr val="94A3B8"/>
              </a:solidFill>
              <a:latin typeface="Cairo" pitchFamily="2" charset="-78"/>
              <a:cs typeface="Cairo" pitchFamily="2" charset="-78"/>
            </a:endParaRPr>
          </a:p>
        </p:txBody>
      </p:sp>
      <p:sp>
        <p:nvSpPr>
          <p:cNvPr id="9" name="Rectangle 8">
            <a:extLst>
              <a:ext uri="{FF2B5EF4-FFF2-40B4-BE49-F238E27FC236}">
                <a16:creationId xmlns:a16="http://schemas.microsoft.com/office/drawing/2014/main" id="{697ECA2A-1CB9-16F6-A576-5AB155A16330}"/>
              </a:ext>
            </a:extLst>
          </p:cNvPr>
          <p:cNvSpPr/>
          <p:nvPr/>
        </p:nvSpPr>
        <p:spPr>
          <a:xfrm>
            <a:off x="6413500" y="1206500"/>
            <a:ext cx="2222500" cy="38100"/>
          </a:xfrm>
          <a:prstGeom prst="rect">
            <a:avLst/>
          </a:prstGeom>
          <a:solidFill>
            <a:srgbClr val="2563EB"/>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B8D68CEC-3920-0A9A-63FE-BD24F98BAB93}"/>
              </a:ext>
            </a:extLst>
          </p:cNvPr>
          <p:cNvSpPr/>
          <p:nvPr/>
        </p:nvSpPr>
        <p:spPr>
          <a:xfrm>
            <a:off x="3365500" y="1206500"/>
            <a:ext cx="2603500" cy="14605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101600" tIns="127000" rIns="101600" bIns="101600" rtlCol="0" anchor="t"/>
          <a:lstStyle/>
          <a:p>
            <a:pPr algn="ctr"/>
            <a:r>
              <a:rPr lang="ar-SA" sz="900" b="1">
                <a:solidFill>
                  <a:srgbClr val="2C3E50"/>
                </a:solidFill>
                <a:latin typeface="Cairo" pitchFamily="2" charset="-78"/>
                <a:cs typeface="Cairo" pitchFamily="2" charset="-78"/>
              </a:rPr>
              <a:t>مؤشر كفاءة التكلفة والميزانية</a:t>
            </a:r>
          </a:p>
          <a:p>
            <a:pPr algn="ctr"/>
            <a:r>
              <a:rPr lang="ar-SA" sz="2800" b="1">
                <a:solidFill>
                  <a:srgbClr val="D97706"/>
                </a:solidFill>
                <a:latin typeface="Cairo" pitchFamily="2" charset="-78"/>
                <a:cs typeface="Cairo" pitchFamily="2" charset="-78"/>
              </a:rPr>
              <a:t>1.02</a:t>
            </a:r>
          </a:p>
          <a:p>
            <a:pPr algn="ctr"/>
            <a:r>
              <a:rPr lang="ar-SA" sz="750">
                <a:solidFill>
                  <a:srgbClr val="94A3B8"/>
                </a:solidFill>
                <a:latin typeface="Cairo" pitchFamily="2" charset="-78"/>
                <a:cs typeface="Cairo" pitchFamily="2" charset="-78"/>
              </a:rPr>
              <a:t>المستهدف القياسي: 1.00  (وفورات مالية إيجابية)</a:t>
            </a:r>
            <a:endParaRPr lang="en-US" sz="750">
              <a:solidFill>
                <a:srgbClr val="94A3B8"/>
              </a:solidFill>
              <a:latin typeface="Cairo" pitchFamily="2" charset="-78"/>
              <a:cs typeface="Cairo" pitchFamily="2" charset="-78"/>
            </a:endParaRPr>
          </a:p>
        </p:txBody>
      </p:sp>
      <p:sp>
        <p:nvSpPr>
          <p:cNvPr id="11" name="Rectangle 10">
            <a:extLst>
              <a:ext uri="{FF2B5EF4-FFF2-40B4-BE49-F238E27FC236}">
                <a16:creationId xmlns:a16="http://schemas.microsoft.com/office/drawing/2014/main" id="{A0FE68A7-59FB-4911-3187-AEEA8E740EF7}"/>
              </a:ext>
            </a:extLst>
          </p:cNvPr>
          <p:cNvSpPr/>
          <p:nvPr/>
        </p:nvSpPr>
        <p:spPr>
          <a:xfrm>
            <a:off x="3556000" y="1206500"/>
            <a:ext cx="2222500" cy="38100"/>
          </a:xfrm>
          <a:prstGeom prst="rect">
            <a:avLst/>
          </a:prstGeom>
          <a:solidFill>
            <a:srgbClr val="D9770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232579A1-1995-8F82-5E2C-1A37E9D730D9}"/>
              </a:ext>
            </a:extLst>
          </p:cNvPr>
          <p:cNvSpPr/>
          <p:nvPr/>
        </p:nvSpPr>
        <p:spPr>
          <a:xfrm>
            <a:off x="508000" y="1206500"/>
            <a:ext cx="2603500" cy="14605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101600" tIns="127000" rIns="101600" bIns="101600" rtlCol="0" anchor="t"/>
          <a:lstStyle/>
          <a:p>
            <a:pPr algn="ctr"/>
            <a:r>
              <a:rPr lang="ar-SA" sz="900" b="1">
                <a:solidFill>
                  <a:srgbClr val="2C3E50"/>
                </a:solidFill>
                <a:latin typeface="Cairo" pitchFamily="2" charset="-78"/>
                <a:cs typeface="Cairo" pitchFamily="2" charset="-78"/>
              </a:rPr>
              <a:t>ساعات العمل الآمنة بالموقع</a:t>
            </a:r>
          </a:p>
          <a:p>
            <a:pPr algn="ctr"/>
            <a:r>
              <a:rPr lang="ar-SA" sz="2800" b="1">
                <a:solidFill>
                  <a:srgbClr val="059669"/>
                </a:solidFill>
                <a:latin typeface="Cairo" pitchFamily="2" charset="-78"/>
                <a:cs typeface="Cairo" pitchFamily="2" charset="-78"/>
              </a:rPr>
              <a:t>450</a:t>
            </a:r>
            <a:r>
              <a:rPr lang="en-US" sz="2800" b="1">
                <a:solidFill>
                  <a:srgbClr val="059669"/>
                </a:solidFill>
                <a:latin typeface="Cairo" pitchFamily="2" charset="-78"/>
                <a:cs typeface="Cairo" pitchFamily="2" charset="-78"/>
              </a:rPr>
              <a:t>K</a:t>
            </a:r>
          </a:p>
          <a:p>
            <a:pPr algn="ctr"/>
            <a:r>
              <a:rPr lang="ar-SA" sz="750">
                <a:solidFill>
                  <a:srgbClr val="94A3B8"/>
                </a:solidFill>
                <a:latin typeface="Cairo" pitchFamily="2" charset="-78"/>
                <a:cs typeface="Cairo" pitchFamily="2" charset="-78"/>
              </a:rPr>
              <a:t>سجل خالٍ تماماً من الحوادث أو الإصابات</a:t>
            </a:r>
            <a:endParaRPr lang="en-US" sz="750">
              <a:solidFill>
                <a:srgbClr val="94A3B8"/>
              </a:solidFill>
              <a:latin typeface="Cairo" pitchFamily="2" charset="-78"/>
              <a:cs typeface="Cairo" pitchFamily="2" charset="-78"/>
            </a:endParaRPr>
          </a:p>
        </p:txBody>
      </p:sp>
      <p:sp>
        <p:nvSpPr>
          <p:cNvPr id="13" name="Rectangle 12">
            <a:extLst>
              <a:ext uri="{FF2B5EF4-FFF2-40B4-BE49-F238E27FC236}">
                <a16:creationId xmlns:a16="http://schemas.microsoft.com/office/drawing/2014/main" id="{C038A360-61D6-D969-4BD4-66823FDAC473}"/>
              </a:ext>
            </a:extLst>
          </p:cNvPr>
          <p:cNvSpPr/>
          <p:nvPr/>
        </p:nvSpPr>
        <p:spPr>
          <a:xfrm>
            <a:off x="698500" y="1206500"/>
            <a:ext cx="2222500" cy="38100"/>
          </a:xfrm>
          <a:prstGeom prst="rect">
            <a:avLst/>
          </a:prstGeom>
          <a:solidFill>
            <a:srgbClr val="05966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B20F01AC-02B2-AB02-ADDA-4C287075DF0D}"/>
              </a:ext>
            </a:extLst>
          </p:cNvPr>
          <p:cNvSpPr/>
          <p:nvPr/>
        </p:nvSpPr>
        <p:spPr>
          <a:xfrm>
            <a:off x="4953000" y="2857500"/>
            <a:ext cx="6731000" cy="33655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1A12E99-E806-6AED-1D3F-E1DD098EBB04}"/>
              </a:ext>
            </a:extLst>
          </p:cNvPr>
          <p:cNvSpPr txBox="1"/>
          <p:nvPr/>
        </p:nvSpPr>
        <p:spPr>
          <a:xfrm>
            <a:off x="5080000" y="2984500"/>
            <a:ext cx="6350000" cy="161583"/>
          </a:xfrm>
          <a:prstGeom prst="rect">
            <a:avLst/>
          </a:prstGeom>
          <a:noFill/>
        </p:spPr>
        <p:txBody>
          <a:bodyPr vert="horz" wrap="square" lIns="0" tIns="0" rIns="0" bIns="0" rtlCol="0" anchor="t">
            <a:spAutoFit/>
          </a:bodyPr>
          <a:lstStyle/>
          <a:p>
            <a:pPr algn="r"/>
            <a:r>
              <a:rPr lang="ar-SA" sz="1050" b="1">
                <a:solidFill>
                  <a:srgbClr val="0F2537"/>
                </a:solidFill>
                <a:latin typeface="Cairo" pitchFamily="2" charset="-78"/>
                <a:cs typeface="Cairo" pitchFamily="2" charset="-78"/>
              </a:rPr>
              <a:t>مقارنة نسب الإنجاز التراكمية حسب التخصصات الهندسية:</a:t>
            </a:r>
            <a:endParaRPr lang="en-US" sz="1050" b="1">
              <a:solidFill>
                <a:srgbClr val="0F2537"/>
              </a:solidFill>
              <a:latin typeface="Cairo" pitchFamily="2" charset="-78"/>
              <a:cs typeface="Cairo" pitchFamily="2" charset="-78"/>
            </a:endParaRPr>
          </a:p>
        </p:txBody>
      </p:sp>
      <p:sp>
        <p:nvSpPr>
          <p:cNvPr id="16" name="TextBox 15">
            <a:extLst>
              <a:ext uri="{FF2B5EF4-FFF2-40B4-BE49-F238E27FC236}">
                <a16:creationId xmlns:a16="http://schemas.microsoft.com/office/drawing/2014/main" id="{9E6D5BE4-C6E9-5ABA-A8DA-9AD6C2A8DFEA}"/>
              </a:ext>
            </a:extLst>
          </p:cNvPr>
          <p:cNvSpPr txBox="1"/>
          <p:nvPr/>
        </p:nvSpPr>
        <p:spPr>
          <a:xfrm>
            <a:off x="5080000" y="3429000"/>
            <a:ext cx="6350000" cy="123111"/>
          </a:xfrm>
          <a:prstGeom prst="rect">
            <a:avLst/>
          </a:prstGeom>
          <a:noFill/>
        </p:spPr>
        <p:txBody>
          <a:bodyPr vert="horz" wrap="square" lIns="0" tIns="0" rIns="0" bIns="0" rtlCol="0" anchor="t">
            <a:spAutoFit/>
          </a:bodyPr>
          <a:lstStyle/>
          <a:p>
            <a:pPr algn="r"/>
            <a:r>
              <a:rPr lang="ar-SA" sz="800" b="1">
                <a:solidFill>
                  <a:srgbClr val="2C3E50"/>
                </a:solidFill>
                <a:latin typeface="Cairo" pitchFamily="2" charset="-78"/>
                <a:cs typeface="Cairo" pitchFamily="2" charset="-78"/>
              </a:rPr>
              <a:t>الأعمال المدنية والخرسانات الإنشائية:  مخطط: 85%  |  فعلي: 82%  |  الحالة: منضبط بالكامل</a:t>
            </a:r>
            <a:endParaRPr lang="en-US" sz="800" b="1">
              <a:solidFill>
                <a:srgbClr val="2C3E50"/>
              </a:solidFill>
              <a:latin typeface="Cairo" pitchFamily="2" charset="-78"/>
              <a:cs typeface="Cairo" pitchFamily="2" charset="-78"/>
            </a:endParaRPr>
          </a:p>
        </p:txBody>
      </p:sp>
      <p:sp>
        <p:nvSpPr>
          <p:cNvPr id="17" name="Rectangle 16">
            <a:extLst>
              <a:ext uri="{FF2B5EF4-FFF2-40B4-BE49-F238E27FC236}">
                <a16:creationId xmlns:a16="http://schemas.microsoft.com/office/drawing/2014/main" id="{63BA6369-FC3B-C1CD-7455-F3272647A9FC}"/>
              </a:ext>
            </a:extLst>
          </p:cNvPr>
          <p:cNvSpPr/>
          <p:nvPr/>
        </p:nvSpPr>
        <p:spPr>
          <a:xfrm>
            <a:off x="5080000" y="3683000"/>
            <a:ext cx="6350000" cy="88900"/>
          </a:xfrm>
          <a:prstGeom prst="rect">
            <a:avLst/>
          </a:prstGeom>
          <a:solidFill>
            <a:srgbClr val="F1F5F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12FF756-C168-8078-4810-F16C9DB096FE}"/>
              </a:ext>
            </a:extLst>
          </p:cNvPr>
          <p:cNvSpPr/>
          <p:nvPr/>
        </p:nvSpPr>
        <p:spPr>
          <a:xfrm>
            <a:off x="6223000" y="3683000"/>
            <a:ext cx="5207000" cy="88900"/>
          </a:xfrm>
          <a:prstGeom prst="rect">
            <a:avLst/>
          </a:prstGeom>
          <a:solidFill>
            <a:srgbClr val="05966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E1E5FE2-17BC-FB73-0D4A-3CC06FEC860F}"/>
              </a:ext>
            </a:extLst>
          </p:cNvPr>
          <p:cNvSpPr txBox="1"/>
          <p:nvPr/>
        </p:nvSpPr>
        <p:spPr>
          <a:xfrm>
            <a:off x="5080000" y="4127500"/>
            <a:ext cx="6350000" cy="123111"/>
          </a:xfrm>
          <a:prstGeom prst="rect">
            <a:avLst/>
          </a:prstGeom>
          <a:noFill/>
        </p:spPr>
        <p:txBody>
          <a:bodyPr vert="horz" wrap="square" lIns="0" tIns="0" rIns="0" bIns="0" rtlCol="0" anchor="t">
            <a:spAutoFit/>
          </a:bodyPr>
          <a:lstStyle/>
          <a:p>
            <a:pPr algn="r"/>
            <a:r>
              <a:rPr lang="ar-SA" sz="800" b="1">
                <a:solidFill>
                  <a:srgbClr val="2C3E50"/>
                </a:solidFill>
                <a:latin typeface="Cairo" pitchFamily="2" charset="-78"/>
                <a:cs typeface="Cairo" pitchFamily="2" charset="-78"/>
              </a:rPr>
              <a:t>أعمال المباني والتشطيبات الأولية:  مخطط: 60%  |  فعلي: 58%  |  الحالة: توريد البلوك مكتمل</a:t>
            </a:r>
            <a:endParaRPr lang="en-US" sz="800" b="1">
              <a:solidFill>
                <a:srgbClr val="2C3E50"/>
              </a:solidFill>
              <a:latin typeface="Cairo" pitchFamily="2" charset="-78"/>
              <a:cs typeface="Cairo" pitchFamily="2" charset="-78"/>
            </a:endParaRPr>
          </a:p>
        </p:txBody>
      </p:sp>
      <p:sp>
        <p:nvSpPr>
          <p:cNvPr id="20" name="Rectangle 19">
            <a:extLst>
              <a:ext uri="{FF2B5EF4-FFF2-40B4-BE49-F238E27FC236}">
                <a16:creationId xmlns:a16="http://schemas.microsoft.com/office/drawing/2014/main" id="{A2481B04-9142-F44B-B6EE-DF504EF96113}"/>
              </a:ext>
            </a:extLst>
          </p:cNvPr>
          <p:cNvSpPr/>
          <p:nvPr/>
        </p:nvSpPr>
        <p:spPr>
          <a:xfrm>
            <a:off x="5080000" y="4381500"/>
            <a:ext cx="6350000" cy="88900"/>
          </a:xfrm>
          <a:prstGeom prst="rect">
            <a:avLst/>
          </a:prstGeom>
          <a:solidFill>
            <a:srgbClr val="F1F5F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635F192-636B-78BC-9D80-3571A0906B1A}"/>
              </a:ext>
            </a:extLst>
          </p:cNvPr>
          <p:cNvSpPr/>
          <p:nvPr/>
        </p:nvSpPr>
        <p:spPr>
          <a:xfrm>
            <a:off x="7747000" y="4381500"/>
            <a:ext cx="3683000" cy="88900"/>
          </a:xfrm>
          <a:prstGeom prst="rect">
            <a:avLst/>
          </a:prstGeom>
          <a:solidFill>
            <a:srgbClr val="2563EB"/>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34BCF006-ABA2-A483-398A-961446A905D2}"/>
              </a:ext>
            </a:extLst>
          </p:cNvPr>
          <p:cNvSpPr txBox="1"/>
          <p:nvPr/>
        </p:nvSpPr>
        <p:spPr>
          <a:xfrm>
            <a:off x="5080000" y="4826000"/>
            <a:ext cx="6350000" cy="123111"/>
          </a:xfrm>
          <a:prstGeom prst="rect">
            <a:avLst/>
          </a:prstGeom>
          <a:noFill/>
        </p:spPr>
        <p:txBody>
          <a:bodyPr vert="horz" wrap="square" lIns="0" tIns="0" rIns="0" bIns="0" rtlCol="0" anchor="t">
            <a:spAutoFit/>
          </a:bodyPr>
          <a:lstStyle/>
          <a:p>
            <a:pPr algn="r"/>
            <a:r>
              <a:rPr lang="ar-SA" sz="800" b="1">
                <a:solidFill>
                  <a:srgbClr val="2C3E50"/>
                </a:solidFill>
                <a:latin typeface="Cairo" pitchFamily="2" charset="-78"/>
                <a:cs typeface="Cairo" pitchFamily="2" charset="-78"/>
              </a:rPr>
              <a:t>أعمال التمديدات الكهروميكانيكية:  مخطط: 50%  |  فعلي: 46%  |  الحالة: استلام المسارات</a:t>
            </a:r>
            <a:endParaRPr lang="en-US" sz="800" b="1">
              <a:solidFill>
                <a:srgbClr val="2C3E50"/>
              </a:solidFill>
              <a:latin typeface="Cairo" pitchFamily="2" charset="-78"/>
              <a:cs typeface="Cairo" pitchFamily="2" charset="-78"/>
            </a:endParaRPr>
          </a:p>
        </p:txBody>
      </p:sp>
      <p:sp>
        <p:nvSpPr>
          <p:cNvPr id="23" name="Rectangle 22">
            <a:extLst>
              <a:ext uri="{FF2B5EF4-FFF2-40B4-BE49-F238E27FC236}">
                <a16:creationId xmlns:a16="http://schemas.microsoft.com/office/drawing/2014/main" id="{27F730F6-BFAF-4C44-2036-C2D7E2C34751}"/>
              </a:ext>
            </a:extLst>
          </p:cNvPr>
          <p:cNvSpPr/>
          <p:nvPr/>
        </p:nvSpPr>
        <p:spPr>
          <a:xfrm>
            <a:off x="5080000" y="5080000"/>
            <a:ext cx="6350000" cy="88900"/>
          </a:xfrm>
          <a:prstGeom prst="rect">
            <a:avLst/>
          </a:prstGeom>
          <a:solidFill>
            <a:srgbClr val="F1F5F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D3A7728-C57B-B66A-9015-BA423C1DC971}"/>
              </a:ext>
            </a:extLst>
          </p:cNvPr>
          <p:cNvSpPr/>
          <p:nvPr/>
        </p:nvSpPr>
        <p:spPr>
          <a:xfrm>
            <a:off x="8509000" y="5080000"/>
            <a:ext cx="2921000" cy="88900"/>
          </a:xfrm>
          <a:prstGeom prst="rect">
            <a:avLst/>
          </a:prstGeom>
          <a:solidFill>
            <a:srgbClr val="D9770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A8DB7C9-3160-F8C2-B045-38B1DA437889}"/>
              </a:ext>
            </a:extLst>
          </p:cNvPr>
          <p:cNvSpPr txBox="1"/>
          <p:nvPr/>
        </p:nvSpPr>
        <p:spPr>
          <a:xfrm>
            <a:off x="5080000" y="5524500"/>
            <a:ext cx="6350000" cy="123111"/>
          </a:xfrm>
          <a:prstGeom prst="rect">
            <a:avLst/>
          </a:prstGeom>
          <a:noFill/>
        </p:spPr>
        <p:txBody>
          <a:bodyPr vert="horz" wrap="square" lIns="0" tIns="0" rIns="0" bIns="0" rtlCol="0" anchor="t">
            <a:spAutoFit/>
          </a:bodyPr>
          <a:lstStyle/>
          <a:p>
            <a:pPr algn="r"/>
            <a:r>
              <a:rPr lang="ar-SA" sz="800" b="1">
                <a:solidFill>
                  <a:srgbClr val="2C3E50"/>
                </a:solidFill>
                <a:latin typeface="Cairo" pitchFamily="2" charset="-78"/>
                <a:cs typeface="Cairo" pitchFamily="2" charset="-78"/>
              </a:rPr>
              <a:t>أعمال الموقع العام والبنية التحتية:  مخطط: 40%  |  فعلي: 42%  |  الحالة: متقدم بـ +2%</a:t>
            </a:r>
            <a:endParaRPr lang="en-US" sz="800" b="1">
              <a:solidFill>
                <a:srgbClr val="2C3E50"/>
              </a:solidFill>
              <a:latin typeface="Cairo" pitchFamily="2" charset="-78"/>
              <a:cs typeface="Cairo" pitchFamily="2" charset="-78"/>
            </a:endParaRPr>
          </a:p>
        </p:txBody>
      </p:sp>
      <p:sp>
        <p:nvSpPr>
          <p:cNvPr id="26" name="Rectangle 25">
            <a:extLst>
              <a:ext uri="{FF2B5EF4-FFF2-40B4-BE49-F238E27FC236}">
                <a16:creationId xmlns:a16="http://schemas.microsoft.com/office/drawing/2014/main" id="{AF06779D-BDC9-348E-A6E1-BE011526503C}"/>
              </a:ext>
            </a:extLst>
          </p:cNvPr>
          <p:cNvSpPr/>
          <p:nvPr/>
        </p:nvSpPr>
        <p:spPr>
          <a:xfrm>
            <a:off x="5080000" y="5778500"/>
            <a:ext cx="6350000" cy="88900"/>
          </a:xfrm>
          <a:prstGeom prst="rect">
            <a:avLst/>
          </a:prstGeom>
          <a:solidFill>
            <a:srgbClr val="F1F5F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4FF4791-2819-E225-AF9C-322A1EB08D2B}"/>
              </a:ext>
            </a:extLst>
          </p:cNvPr>
          <p:cNvSpPr/>
          <p:nvPr/>
        </p:nvSpPr>
        <p:spPr>
          <a:xfrm>
            <a:off x="8763000" y="5778500"/>
            <a:ext cx="2667000" cy="88900"/>
          </a:xfrm>
          <a:prstGeom prst="rect">
            <a:avLst/>
          </a:prstGeom>
          <a:solidFill>
            <a:srgbClr val="05966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EEB72FD8-A44A-464E-DD73-D400FFB05A6A}"/>
              </a:ext>
            </a:extLst>
          </p:cNvPr>
          <p:cNvSpPr/>
          <p:nvPr/>
        </p:nvSpPr>
        <p:spPr>
          <a:xfrm>
            <a:off x="508000" y="2857500"/>
            <a:ext cx="4064000" cy="33655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152400" tIns="177800" rIns="152400" bIns="127000" rtlCol="0" anchor="t"/>
          <a:lstStyle/>
          <a:p>
            <a:pPr algn="r"/>
            <a:r>
              <a:rPr lang="ar-SA" sz="1050" b="1">
                <a:solidFill>
                  <a:srgbClr val="0F2537"/>
                </a:solidFill>
                <a:latin typeface="Cairo" pitchFamily="2" charset="-78"/>
                <a:cs typeface="Cairo" pitchFamily="2" charset="-78"/>
              </a:rPr>
              <a:t>توجيهات الإدارة وخلاصة الموقف التنفيذي:</a:t>
            </a:r>
          </a:p>
          <a:p>
            <a:pPr algn="r"/>
            <a:r>
              <a:rPr lang="ar-SA" sz="800">
                <a:solidFill>
                  <a:srgbClr val="2C3E50"/>
                </a:solidFill>
                <a:latin typeface="Cairo" pitchFamily="2" charset="-78"/>
                <a:cs typeface="Cairo" pitchFamily="2" charset="-78"/>
              </a:rPr>
              <a:t>• المحافظة على معدل صب خرساني مستقر بواقع 800 م3 أسبوعياً لضمان مواكبة الجدول الزمني.</a:t>
            </a:r>
          </a:p>
          <a:p>
            <a:pPr algn="r"/>
            <a:r>
              <a:rPr lang="ar-SA" sz="800">
                <a:solidFill>
                  <a:srgbClr val="2C3E50"/>
                </a:solidFill>
                <a:latin typeface="Cairo" pitchFamily="2" charset="-78"/>
                <a:cs typeface="Cairo" pitchFamily="2" charset="-78"/>
              </a:rPr>
              <a:t>• الانتهاء من توريد حديد التسليح للمرحلة الثالثة ومطابقته لشهادات الفحص المخبري بنجاح 100%.</a:t>
            </a:r>
          </a:p>
          <a:p>
            <a:pPr algn="r"/>
            <a:r>
              <a:rPr lang="ar-SA" sz="800">
                <a:solidFill>
                  <a:srgbClr val="2C3E50"/>
                </a:solidFill>
                <a:latin typeface="Cairo" pitchFamily="2" charset="-78"/>
                <a:cs typeface="Cairo" pitchFamily="2" charset="-78"/>
              </a:rPr>
              <a:t>• مؤشر التكلفة (1.02) يؤكد الالتزام الصارم بالموازنة التقديرية المعتمدة دون أي تكاليف إضافية.</a:t>
            </a:r>
          </a:p>
          <a:p>
            <a:pPr algn="r"/>
            <a:r>
              <a:rPr lang="ar-SA" sz="800">
                <a:solidFill>
                  <a:srgbClr val="2C3E50"/>
                </a:solidFill>
                <a:latin typeface="Cairo" pitchFamily="2" charset="-78"/>
                <a:cs typeface="Cairo" pitchFamily="2" charset="-78"/>
              </a:rPr>
              <a:t>• لا توجد أي نزاعات أو مطالبات تعاقدية معلقة مع مقاولي الباطن أو الجهة الاستشارية المشرفة.</a:t>
            </a:r>
            <a:endParaRPr lang="en-US" sz="800">
              <a:solidFill>
                <a:srgbClr val="2C3E50"/>
              </a:solidFill>
              <a:latin typeface="Cairo" pitchFamily="2" charset="-78"/>
              <a:cs typeface="Cairo" pitchFamily="2" charset="-78"/>
            </a:endParaRPr>
          </a:p>
        </p:txBody>
      </p:sp>
    </p:spTree>
    <p:extLst>
      <p:ext uri="{BB962C8B-B14F-4D97-AF65-F5344CB8AC3E}">
        <p14:creationId xmlns:p14="http://schemas.microsoft.com/office/powerpoint/2010/main" val="3729116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694FA7-78CD-EDB7-D4E3-479E5301570B}"/>
              </a:ext>
            </a:extLst>
          </p:cNvPr>
          <p:cNvSpPr txBox="1"/>
          <p:nvPr/>
        </p:nvSpPr>
        <p:spPr>
          <a:xfrm>
            <a:off x="4445000" y="203200"/>
            <a:ext cx="7239000" cy="400110"/>
          </a:xfrm>
          <a:prstGeom prst="rect">
            <a:avLst/>
          </a:prstGeom>
          <a:noFill/>
        </p:spPr>
        <p:txBody>
          <a:bodyPr vert="horz" wrap="square" lIns="0" tIns="0" rIns="0" bIns="0" rtlCol="0" anchor="t">
            <a:spAutoFit/>
          </a:bodyPr>
          <a:lstStyle/>
          <a:p>
            <a:pPr algn="r"/>
            <a:r>
              <a:rPr lang="ar-SA" sz="1750" b="1">
                <a:solidFill>
                  <a:srgbClr val="0F2537"/>
                </a:solidFill>
                <a:latin typeface="Cairo" pitchFamily="2" charset="-78"/>
                <a:cs typeface="Cairo" pitchFamily="2" charset="-78"/>
              </a:rPr>
              <a:t>الجدول الزمني ومحطات المشروع الرئيسية</a:t>
            </a:r>
          </a:p>
          <a:p>
            <a:pPr algn="r"/>
            <a:r>
              <a:rPr lang="en-US" sz="850" b="1">
                <a:solidFill>
                  <a:srgbClr val="94A3B8"/>
                </a:solidFill>
                <a:latin typeface="Cairo" pitchFamily="2" charset="-78"/>
                <a:cs typeface="Cairo" pitchFamily="2" charset="-78"/>
              </a:rPr>
              <a:t>PROJECT MILESTONES &amp; CRITICAL PATH ROADMAP</a:t>
            </a:r>
          </a:p>
        </p:txBody>
      </p:sp>
      <p:sp>
        <p:nvSpPr>
          <p:cNvPr id="3" name="Rectangle: Rounded Corners 2">
            <a:extLst>
              <a:ext uri="{FF2B5EF4-FFF2-40B4-BE49-F238E27FC236}">
                <a16:creationId xmlns:a16="http://schemas.microsoft.com/office/drawing/2014/main" id="{C336EC16-231B-B20C-50DD-CFD430F665A5}"/>
              </a:ext>
            </a:extLst>
          </p:cNvPr>
          <p:cNvSpPr/>
          <p:nvPr/>
        </p:nvSpPr>
        <p:spPr>
          <a:xfrm>
            <a:off x="508000" y="304800"/>
            <a:ext cx="2349500" cy="381000"/>
          </a:xfrm>
          <a:prstGeom prst="roundRect">
            <a:avLst/>
          </a:prstGeom>
          <a:solidFill>
            <a:srgbClr val="0F2537"/>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50800" tIns="50800" rIns="50800" bIns="50800" rtlCol="0" anchor="t"/>
          <a:lstStyle/>
          <a:p>
            <a:pPr algn="ctr"/>
            <a:r>
              <a:rPr lang="ar-SA" sz="900" b="1">
                <a:solidFill>
                  <a:srgbClr val="FFFFFF"/>
                </a:solidFill>
                <a:latin typeface="Cairo" pitchFamily="2" charset="-78"/>
                <a:cs typeface="Cairo" pitchFamily="2" charset="-78"/>
              </a:rPr>
              <a:t>منصة المستندات الهندسية</a:t>
            </a:r>
            <a:endParaRPr lang="en-US" sz="900" b="1">
              <a:solidFill>
                <a:srgbClr val="FFFFFF"/>
              </a:solidFill>
              <a:latin typeface="Cairo" pitchFamily="2" charset="-78"/>
              <a:cs typeface="Cairo" pitchFamily="2" charset="-78"/>
            </a:endParaRPr>
          </a:p>
        </p:txBody>
      </p:sp>
      <p:cxnSp>
        <p:nvCxnSpPr>
          <p:cNvPr id="4" name="Straight Connector 3">
            <a:extLst>
              <a:ext uri="{FF2B5EF4-FFF2-40B4-BE49-F238E27FC236}">
                <a16:creationId xmlns:a16="http://schemas.microsoft.com/office/drawing/2014/main" id="{59649A54-E72D-D248-0D5E-F32E82128170}"/>
              </a:ext>
            </a:extLst>
          </p:cNvPr>
          <p:cNvCxnSpPr/>
          <p:nvPr/>
        </p:nvCxnSpPr>
        <p:spPr>
          <a:xfrm>
            <a:off x="508000" y="990600"/>
            <a:ext cx="11176000" cy="0"/>
          </a:xfrm>
          <a:prstGeom prst="line">
            <a:avLst/>
          </a:prstGeom>
          <a:ln w="12700">
            <a:solidFill>
              <a:srgbClr val="E2E8F0"/>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02256A65-0E3C-84D7-255F-E8F1A36C2EDC}"/>
              </a:ext>
            </a:extLst>
          </p:cNvPr>
          <p:cNvSpPr txBox="1"/>
          <p:nvPr/>
        </p:nvSpPr>
        <p:spPr>
          <a:xfrm>
            <a:off x="508000" y="6477000"/>
            <a:ext cx="11176000" cy="123111"/>
          </a:xfrm>
          <a:prstGeom prst="rect">
            <a:avLst/>
          </a:prstGeom>
          <a:noFill/>
        </p:spPr>
        <p:txBody>
          <a:bodyPr vert="horz" wrap="square" lIns="0" tIns="0" rIns="0" bIns="0" rtlCol="0" anchor="t">
            <a:spAutoFit/>
          </a:bodyPr>
          <a:lstStyle/>
          <a:p>
            <a:pPr algn="r"/>
            <a:r>
              <a:rPr lang="ar-SA" sz="800">
                <a:solidFill>
                  <a:srgbClr val="94A3B8"/>
                </a:solidFill>
                <a:latin typeface="Cairo" pitchFamily="2" charset="-78"/>
                <a:cs typeface="Cairo" pitchFamily="2" charset="-78"/>
              </a:rPr>
              <a:t>وثيقة مشروع هندسية رسمية معتمدة   |   المكتب الفني وإدارة المشروعات   |   شريحة 3 من 5</a:t>
            </a:r>
            <a:endParaRPr lang="en-US" sz="800">
              <a:solidFill>
                <a:srgbClr val="94A3B8"/>
              </a:solidFill>
              <a:latin typeface="Cairo" pitchFamily="2" charset="-78"/>
              <a:cs typeface="Cairo" pitchFamily="2" charset="-78"/>
            </a:endParaRPr>
          </a:p>
        </p:txBody>
      </p:sp>
      <p:sp>
        <p:nvSpPr>
          <p:cNvPr id="6" name="Rectangle: Rounded Corners 5">
            <a:extLst>
              <a:ext uri="{FF2B5EF4-FFF2-40B4-BE49-F238E27FC236}">
                <a16:creationId xmlns:a16="http://schemas.microsoft.com/office/drawing/2014/main" id="{ACA943A8-A1E1-62C5-D468-CE570AF574F3}"/>
              </a:ext>
            </a:extLst>
          </p:cNvPr>
          <p:cNvSpPr/>
          <p:nvPr/>
        </p:nvSpPr>
        <p:spPr>
          <a:xfrm>
            <a:off x="9588500" y="1333500"/>
            <a:ext cx="2057400" cy="29845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AE065B88-9561-09BC-2312-0E6D39266C37}"/>
              </a:ext>
            </a:extLst>
          </p:cNvPr>
          <p:cNvSpPr/>
          <p:nvPr/>
        </p:nvSpPr>
        <p:spPr>
          <a:xfrm>
            <a:off x="9715500" y="1460500"/>
            <a:ext cx="1803400" cy="330200"/>
          </a:xfrm>
          <a:prstGeom prst="roundRect">
            <a:avLst/>
          </a:prstGeom>
          <a:solidFill>
            <a:srgbClr val="ECFDF5"/>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50800" tIns="50800" rIns="50800" bIns="50800" rtlCol="0" anchor="t"/>
          <a:lstStyle/>
          <a:p>
            <a:pPr algn="ctr"/>
            <a:r>
              <a:rPr lang="ar-SA" sz="800" b="1">
                <a:solidFill>
                  <a:srgbClr val="059669"/>
                </a:solidFill>
                <a:latin typeface="Cairo" pitchFamily="2" charset="-78"/>
                <a:cs typeface="Cairo" pitchFamily="2" charset="-78"/>
              </a:rPr>
              <a:t>المحطة 1: الأساسات</a:t>
            </a:r>
            <a:endParaRPr lang="en-US" sz="800" b="1">
              <a:solidFill>
                <a:srgbClr val="059669"/>
              </a:solidFill>
              <a:latin typeface="Cairo" pitchFamily="2" charset="-78"/>
              <a:cs typeface="Cairo" pitchFamily="2" charset="-78"/>
            </a:endParaRPr>
          </a:p>
        </p:txBody>
      </p:sp>
      <p:sp>
        <p:nvSpPr>
          <p:cNvPr id="8" name="TextBox 7">
            <a:extLst>
              <a:ext uri="{FF2B5EF4-FFF2-40B4-BE49-F238E27FC236}">
                <a16:creationId xmlns:a16="http://schemas.microsoft.com/office/drawing/2014/main" id="{263AB371-1085-3089-9EAC-1B4EA66A4F16}"/>
              </a:ext>
            </a:extLst>
          </p:cNvPr>
          <p:cNvSpPr txBox="1"/>
          <p:nvPr/>
        </p:nvSpPr>
        <p:spPr>
          <a:xfrm>
            <a:off x="9690100" y="1879600"/>
            <a:ext cx="1854200" cy="618118"/>
          </a:xfrm>
          <a:prstGeom prst="rect">
            <a:avLst/>
          </a:prstGeom>
          <a:noFill/>
        </p:spPr>
        <p:txBody>
          <a:bodyPr vert="horz" wrap="square" lIns="50800" tIns="50800" rIns="50800" bIns="50800" rtlCol="0" anchor="t">
            <a:spAutoFit/>
          </a:bodyPr>
          <a:lstStyle/>
          <a:p>
            <a:pPr algn="ctr"/>
            <a:r>
              <a:rPr lang="ar-SA" sz="950" b="1">
                <a:solidFill>
                  <a:srgbClr val="0F2537"/>
                </a:solidFill>
                <a:latin typeface="Cairo" pitchFamily="2" charset="-78"/>
                <a:cs typeface="Cairo" pitchFamily="2" charset="-78"/>
              </a:rPr>
              <a:t>الأساسات العميقة واللبشة</a:t>
            </a:r>
          </a:p>
          <a:p>
            <a:pPr algn="ctr"/>
            <a:r>
              <a:rPr lang="ar-SA" sz="1600" b="1">
                <a:solidFill>
                  <a:srgbClr val="059669"/>
                </a:solidFill>
                <a:latin typeface="Cairo" pitchFamily="2" charset="-78"/>
                <a:cs typeface="Cairo" pitchFamily="2" charset="-78"/>
              </a:rPr>
              <a:t>100% مكتمل</a:t>
            </a:r>
          </a:p>
          <a:p>
            <a:pPr algn="ctr"/>
            <a:r>
              <a:rPr lang="ar-SA" sz="800">
                <a:solidFill>
                  <a:srgbClr val="94A3B8"/>
                </a:solidFill>
                <a:latin typeface="Cairo" pitchFamily="2" charset="-78"/>
                <a:cs typeface="Cairo" pitchFamily="2" charset="-78"/>
              </a:rPr>
              <a:t>معتمد نهائياً بالكامل</a:t>
            </a:r>
            <a:endParaRPr lang="en-US" sz="800">
              <a:solidFill>
                <a:srgbClr val="94A3B8"/>
              </a:solidFill>
              <a:latin typeface="Cairo" pitchFamily="2" charset="-78"/>
              <a:cs typeface="Cairo" pitchFamily="2" charset="-78"/>
            </a:endParaRPr>
          </a:p>
        </p:txBody>
      </p:sp>
      <p:sp>
        <p:nvSpPr>
          <p:cNvPr id="9" name="Rectangle: Rounded Corners 8">
            <a:extLst>
              <a:ext uri="{FF2B5EF4-FFF2-40B4-BE49-F238E27FC236}">
                <a16:creationId xmlns:a16="http://schemas.microsoft.com/office/drawing/2014/main" id="{69A5FA28-9D1E-A277-7449-F81BE4FFC9CF}"/>
              </a:ext>
            </a:extLst>
          </p:cNvPr>
          <p:cNvSpPr/>
          <p:nvPr/>
        </p:nvSpPr>
        <p:spPr>
          <a:xfrm>
            <a:off x="7327900" y="1333500"/>
            <a:ext cx="2057400" cy="29845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0B483FF5-738A-0FE5-9B9F-3384C9F8784E}"/>
              </a:ext>
            </a:extLst>
          </p:cNvPr>
          <p:cNvSpPr/>
          <p:nvPr/>
        </p:nvSpPr>
        <p:spPr>
          <a:xfrm>
            <a:off x="7454900" y="1460500"/>
            <a:ext cx="1803400" cy="330200"/>
          </a:xfrm>
          <a:prstGeom prst="roundRect">
            <a:avLst/>
          </a:prstGeom>
          <a:solidFill>
            <a:srgbClr val="EFF6FF"/>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50800" tIns="50800" rIns="50800" bIns="50800" rtlCol="0" anchor="t"/>
          <a:lstStyle/>
          <a:p>
            <a:pPr algn="ctr"/>
            <a:r>
              <a:rPr lang="ar-SA" sz="800" b="1">
                <a:solidFill>
                  <a:srgbClr val="2563EB"/>
                </a:solidFill>
                <a:latin typeface="Cairo" pitchFamily="2" charset="-78"/>
                <a:cs typeface="Cairo" pitchFamily="2" charset="-78"/>
              </a:rPr>
              <a:t>المحطة 2: الهيكل الإنشائي</a:t>
            </a:r>
            <a:endParaRPr lang="en-US" sz="800" b="1">
              <a:solidFill>
                <a:srgbClr val="2563EB"/>
              </a:solidFill>
              <a:latin typeface="Cairo" pitchFamily="2" charset="-78"/>
              <a:cs typeface="Cairo" pitchFamily="2" charset="-78"/>
            </a:endParaRPr>
          </a:p>
        </p:txBody>
      </p:sp>
      <p:sp>
        <p:nvSpPr>
          <p:cNvPr id="11" name="TextBox 10">
            <a:extLst>
              <a:ext uri="{FF2B5EF4-FFF2-40B4-BE49-F238E27FC236}">
                <a16:creationId xmlns:a16="http://schemas.microsoft.com/office/drawing/2014/main" id="{873A2BAE-F73E-D582-FF0C-3983994F8A40}"/>
              </a:ext>
            </a:extLst>
          </p:cNvPr>
          <p:cNvSpPr txBox="1"/>
          <p:nvPr/>
        </p:nvSpPr>
        <p:spPr>
          <a:xfrm>
            <a:off x="7429500" y="1879600"/>
            <a:ext cx="1854200" cy="764312"/>
          </a:xfrm>
          <a:prstGeom prst="rect">
            <a:avLst/>
          </a:prstGeom>
          <a:noFill/>
        </p:spPr>
        <p:txBody>
          <a:bodyPr vert="horz" wrap="square" lIns="50800" tIns="50800" rIns="50800" bIns="50800" rtlCol="0" anchor="t">
            <a:spAutoFit/>
          </a:bodyPr>
          <a:lstStyle/>
          <a:p>
            <a:pPr algn="ctr"/>
            <a:r>
              <a:rPr lang="ar-SA" sz="950" b="1">
                <a:solidFill>
                  <a:srgbClr val="0F2537"/>
                </a:solidFill>
                <a:latin typeface="Cairo" pitchFamily="2" charset="-78"/>
                <a:cs typeface="Cairo" pitchFamily="2" charset="-78"/>
              </a:rPr>
              <a:t>صب الأسقف والأعمدة بالمنطقة (ب)</a:t>
            </a:r>
          </a:p>
          <a:p>
            <a:pPr algn="ctr"/>
            <a:r>
              <a:rPr lang="ar-SA" sz="1600" b="1">
                <a:solidFill>
                  <a:srgbClr val="2563EB"/>
                </a:solidFill>
                <a:latin typeface="Cairo" pitchFamily="2" charset="-78"/>
                <a:cs typeface="Cairo" pitchFamily="2" charset="-78"/>
              </a:rPr>
              <a:t>82% جاري</a:t>
            </a:r>
          </a:p>
          <a:p>
            <a:pPr algn="ctr"/>
            <a:r>
              <a:rPr lang="ar-SA" sz="800">
                <a:solidFill>
                  <a:srgbClr val="94A3B8"/>
                </a:solidFill>
                <a:latin typeface="Cairo" pitchFamily="2" charset="-78"/>
                <a:cs typeface="Cairo" pitchFamily="2" charset="-78"/>
              </a:rPr>
              <a:t>متبقي 4 أسابيع للإغلاق</a:t>
            </a:r>
            <a:endParaRPr lang="en-US" sz="800">
              <a:solidFill>
                <a:srgbClr val="94A3B8"/>
              </a:solidFill>
              <a:latin typeface="Cairo" pitchFamily="2" charset="-78"/>
              <a:cs typeface="Cairo" pitchFamily="2" charset="-78"/>
            </a:endParaRPr>
          </a:p>
        </p:txBody>
      </p:sp>
      <p:sp>
        <p:nvSpPr>
          <p:cNvPr id="12" name="Rectangle: Rounded Corners 11">
            <a:extLst>
              <a:ext uri="{FF2B5EF4-FFF2-40B4-BE49-F238E27FC236}">
                <a16:creationId xmlns:a16="http://schemas.microsoft.com/office/drawing/2014/main" id="{2F385495-268F-CE4D-D305-48F58CB2F4DD}"/>
              </a:ext>
            </a:extLst>
          </p:cNvPr>
          <p:cNvSpPr/>
          <p:nvPr/>
        </p:nvSpPr>
        <p:spPr>
          <a:xfrm>
            <a:off x="5067300" y="1333500"/>
            <a:ext cx="2057400" cy="29845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913B32C7-F6B0-B9A5-CD94-9B6FEDF16080}"/>
              </a:ext>
            </a:extLst>
          </p:cNvPr>
          <p:cNvSpPr/>
          <p:nvPr/>
        </p:nvSpPr>
        <p:spPr>
          <a:xfrm>
            <a:off x="5194300" y="1460500"/>
            <a:ext cx="1803400" cy="330200"/>
          </a:xfrm>
          <a:prstGeom prst="roundRect">
            <a:avLst/>
          </a:prstGeom>
          <a:solidFill>
            <a:srgbClr val="FEF3C7"/>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50800" tIns="50800" rIns="50800" bIns="50800" rtlCol="0" anchor="t"/>
          <a:lstStyle/>
          <a:p>
            <a:pPr algn="ctr"/>
            <a:r>
              <a:rPr lang="ar-SA" sz="800" b="1">
                <a:solidFill>
                  <a:srgbClr val="D97706"/>
                </a:solidFill>
                <a:latin typeface="Cairo" pitchFamily="2" charset="-78"/>
                <a:cs typeface="Cairo" pitchFamily="2" charset="-78"/>
              </a:rPr>
              <a:t>المحطة 3: الكهروميكانيك</a:t>
            </a:r>
            <a:endParaRPr lang="en-US" sz="800" b="1">
              <a:solidFill>
                <a:srgbClr val="D97706"/>
              </a:solidFill>
              <a:latin typeface="Cairo" pitchFamily="2" charset="-78"/>
              <a:cs typeface="Cairo" pitchFamily="2" charset="-78"/>
            </a:endParaRPr>
          </a:p>
        </p:txBody>
      </p:sp>
      <p:sp>
        <p:nvSpPr>
          <p:cNvPr id="14" name="TextBox 13">
            <a:extLst>
              <a:ext uri="{FF2B5EF4-FFF2-40B4-BE49-F238E27FC236}">
                <a16:creationId xmlns:a16="http://schemas.microsoft.com/office/drawing/2014/main" id="{B01B8E12-1CD2-FCAF-1BAB-AD9B82376F3E}"/>
              </a:ext>
            </a:extLst>
          </p:cNvPr>
          <p:cNvSpPr txBox="1"/>
          <p:nvPr/>
        </p:nvSpPr>
        <p:spPr>
          <a:xfrm>
            <a:off x="5168900" y="1879600"/>
            <a:ext cx="1854200" cy="618118"/>
          </a:xfrm>
          <a:prstGeom prst="rect">
            <a:avLst/>
          </a:prstGeom>
          <a:noFill/>
        </p:spPr>
        <p:txBody>
          <a:bodyPr vert="horz" wrap="square" lIns="50800" tIns="50800" rIns="50800" bIns="50800" rtlCol="0" anchor="t">
            <a:spAutoFit/>
          </a:bodyPr>
          <a:lstStyle/>
          <a:p>
            <a:pPr algn="ctr"/>
            <a:r>
              <a:rPr lang="ar-SA" sz="950" b="1">
                <a:solidFill>
                  <a:srgbClr val="0F2537"/>
                </a:solidFill>
                <a:latin typeface="Cairo" pitchFamily="2" charset="-78"/>
                <a:cs typeface="Cairo" pitchFamily="2" charset="-78"/>
              </a:rPr>
              <a:t>شبكات الصرف وتمديد الكابلات</a:t>
            </a:r>
          </a:p>
          <a:p>
            <a:pPr algn="ctr"/>
            <a:r>
              <a:rPr lang="ar-SA" sz="1600" b="1">
                <a:solidFill>
                  <a:srgbClr val="D97706"/>
                </a:solidFill>
                <a:latin typeface="Cairo" pitchFamily="2" charset="-78"/>
                <a:cs typeface="Cairo" pitchFamily="2" charset="-78"/>
              </a:rPr>
              <a:t>46% جاري</a:t>
            </a:r>
          </a:p>
          <a:p>
            <a:pPr algn="ctr"/>
            <a:r>
              <a:rPr lang="ar-SA" sz="800">
                <a:solidFill>
                  <a:srgbClr val="94A3B8"/>
                </a:solidFill>
                <a:latin typeface="Cairo" pitchFamily="2" charset="-78"/>
                <a:cs typeface="Cairo" pitchFamily="2" charset="-78"/>
              </a:rPr>
              <a:t>مطابق لمخططات الورشة</a:t>
            </a:r>
            <a:endParaRPr lang="en-US" sz="800">
              <a:solidFill>
                <a:srgbClr val="94A3B8"/>
              </a:solidFill>
              <a:latin typeface="Cairo" pitchFamily="2" charset="-78"/>
              <a:cs typeface="Cairo" pitchFamily="2" charset="-78"/>
            </a:endParaRPr>
          </a:p>
        </p:txBody>
      </p:sp>
      <p:sp>
        <p:nvSpPr>
          <p:cNvPr id="15" name="Rectangle: Rounded Corners 14">
            <a:extLst>
              <a:ext uri="{FF2B5EF4-FFF2-40B4-BE49-F238E27FC236}">
                <a16:creationId xmlns:a16="http://schemas.microsoft.com/office/drawing/2014/main" id="{6B93A2A0-934E-F252-F5B5-CF6C7F509EE1}"/>
              </a:ext>
            </a:extLst>
          </p:cNvPr>
          <p:cNvSpPr/>
          <p:nvPr/>
        </p:nvSpPr>
        <p:spPr>
          <a:xfrm>
            <a:off x="2806700" y="1333500"/>
            <a:ext cx="2057400" cy="29845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F1653609-EF08-A364-D3E2-2B7A1F3D4E21}"/>
              </a:ext>
            </a:extLst>
          </p:cNvPr>
          <p:cNvSpPr/>
          <p:nvPr/>
        </p:nvSpPr>
        <p:spPr>
          <a:xfrm>
            <a:off x="2933700" y="1460500"/>
            <a:ext cx="1803400" cy="330200"/>
          </a:xfrm>
          <a:prstGeom prst="roundRect">
            <a:avLst/>
          </a:prstGeom>
          <a:solidFill>
            <a:srgbClr val="F1F5F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50800" tIns="50800" rIns="50800" bIns="50800" rtlCol="0" anchor="t"/>
          <a:lstStyle/>
          <a:p>
            <a:pPr algn="ctr"/>
            <a:r>
              <a:rPr lang="ar-SA" sz="800" b="1">
                <a:solidFill>
                  <a:srgbClr val="94A3B8"/>
                </a:solidFill>
                <a:latin typeface="Cairo" pitchFamily="2" charset="-78"/>
                <a:cs typeface="Cairo" pitchFamily="2" charset="-78"/>
              </a:rPr>
              <a:t>المحطة 4: التشطيبات</a:t>
            </a:r>
            <a:endParaRPr lang="en-US" sz="800" b="1">
              <a:solidFill>
                <a:srgbClr val="94A3B8"/>
              </a:solidFill>
              <a:latin typeface="Cairo" pitchFamily="2" charset="-78"/>
              <a:cs typeface="Cairo" pitchFamily="2" charset="-78"/>
            </a:endParaRPr>
          </a:p>
        </p:txBody>
      </p:sp>
      <p:sp>
        <p:nvSpPr>
          <p:cNvPr id="17" name="TextBox 16">
            <a:extLst>
              <a:ext uri="{FF2B5EF4-FFF2-40B4-BE49-F238E27FC236}">
                <a16:creationId xmlns:a16="http://schemas.microsoft.com/office/drawing/2014/main" id="{73DCDDC2-E8CA-F2FB-05EB-F6BAC9BE53CF}"/>
              </a:ext>
            </a:extLst>
          </p:cNvPr>
          <p:cNvSpPr txBox="1"/>
          <p:nvPr/>
        </p:nvSpPr>
        <p:spPr>
          <a:xfrm>
            <a:off x="2908300" y="1879600"/>
            <a:ext cx="1854200" cy="618118"/>
          </a:xfrm>
          <a:prstGeom prst="rect">
            <a:avLst/>
          </a:prstGeom>
          <a:noFill/>
        </p:spPr>
        <p:txBody>
          <a:bodyPr vert="horz" wrap="square" lIns="50800" tIns="50800" rIns="50800" bIns="50800" rtlCol="0" anchor="t">
            <a:spAutoFit/>
          </a:bodyPr>
          <a:lstStyle/>
          <a:p>
            <a:pPr algn="ctr"/>
            <a:r>
              <a:rPr lang="ar-SA" sz="950" b="1">
                <a:solidFill>
                  <a:srgbClr val="0F2537"/>
                </a:solidFill>
                <a:latin typeface="Cairo" pitchFamily="2" charset="-78"/>
                <a:cs typeface="Cairo" pitchFamily="2" charset="-78"/>
              </a:rPr>
              <a:t>بياض المحارة والواجهات</a:t>
            </a:r>
          </a:p>
          <a:p>
            <a:pPr algn="ctr"/>
            <a:r>
              <a:rPr lang="ar-SA" sz="1600" b="1">
                <a:solidFill>
                  <a:srgbClr val="94A3B8"/>
                </a:solidFill>
                <a:latin typeface="Cairo" pitchFamily="2" charset="-78"/>
                <a:cs typeface="Cairo" pitchFamily="2" charset="-78"/>
              </a:rPr>
              <a:t>15% مستهدف</a:t>
            </a:r>
          </a:p>
          <a:p>
            <a:pPr algn="ctr"/>
            <a:r>
              <a:rPr lang="ar-SA" sz="800">
                <a:solidFill>
                  <a:srgbClr val="94A3B8"/>
                </a:solidFill>
                <a:latin typeface="Cairo" pitchFamily="2" charset="-78"/>
                <a:cs typeface="Cairo" pitchFamily="2" charset="-78"/>
              </a:rPr>
              <a:t>بدء أعمال المنطقة (أ)</a:t>
            </a:r>
            <a:endParaRPr lang="en-US" sz="800">
              <a:solidFill>
                <a:srgbClr val="94A3B8"/>
              </a:solidFill>
              <a:latin typeface="Cairo" pitchFamily="2" charset="-78"/>
              <a:cs typeface="Cairo" pitchFamily="2" charset="-78"/>
            </a:endParaRPr>
          </a:p>
        </p:txBody>
      </p:sp>
      <p:sp>
        <p:nvSpPr>
          <p:cNvPr id="18" name="Rectangle: Rounded Corners 17">
            <a:extLst>
              <a:ext uri="{FF2B5EF4-FFF2-40B4-BE49-F238E27FC236}">
                <a16:creationId xmlns:a16="http://schemas.microsoft.com/office/drawing/2014/main" id="{0B74C074-337A-27DB-7440-DC52C23C7056}"/>
              </a:ext>
            </a:extLst>
          </p:cNvPr>
          <p:cNvSpPr/>
          <p:nvPr/>
        </p:nvSpPr>
        <p:spPr>
          <a:xfrm>
            <a:off x="546100" y="1333500"/>
            <a:ext cx="2057400" cy="29845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D58532E4-75BE-BB91-14A4-4DC50A1664A7}"/>
              </a:ext>
            </a:extLst>
          </p:cNvPr>
          <p:cNvSpPr/>
          <p:nvPr/>
        </p:nvSpPr>
        <p:spPr>
          <a:xfrm>
            <a:off x="673100" y="1460500"/>
            <a:ext cx="1803400" cy="330200"/>
          </a:xfrm>
          <a:prstGeom prst="roundRect">
            <a:avLst/>
          </a:prstGeom>
          <a:solidFill>
            <a:srgbClr val="F1F5F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50800" tIns="50800" rIns="50800" bIns="50800" rtlCol="0" anchor="t"/>
          <a:lstStyle/>
          <a:p>
            <a:pPr algn="ctr"/>
            <a:r>
              <a:rPr lang="ar-SA" sz="800" b="1">
                <a:solidFill>
                  <a:srgbClr val="1A365D"/>
                </a:solidFill>
                <a:latin typeface="Cairo" pitchFamily="2" charset="-78"/>
                <a:cs typeface="Cairo" pitchFamily="2" charset="-78"/>
              </a:rPr>
              <a:t>المحطة 5: التسليم</a:t>
            </a:r>
            <a:endParaRPr lang="en-US" sz="800" b="1">
              <a:solidFill>
                <a:srgbClr val="1A365D"/>
              </a:solidFill>
              <a:latin typeface="Cairo" pitchFamily="2" charset="-78"/>
              <a:cs typeface="Cairo" pitchFamily="2" charset="-78"/>
            </a:endParaRPr>
          </a:p>
        </p:txBody>
      </p:sp>
      <p:sp>
        <p:nvSpPr>
          <p:cNvPr id="20" name="TextBox 19">
            <a:extLst>
              <a:ext uri="{FF2B5EF4-FFF2-40B4-BE49-F238E27FC236}">
                <a16:creationId xmlns:a16="http://schemas.microsoft.com/office/drawing/2014/main" id="{2B525BCE-5A4D-8339-5BF4-2AF1983A39A7}"/>
              </a:ext>
            </a:extLst>
          </p:cNvPr>
          <p:cNvSpPr txBox="1"/>
          <p:nvPr/>
        </p:nvSpPr>
        <p:spPr>
          <a:xfrm>
            <a:off x="647700" y="1879600"/>
            <a:ext cx="1854200" cy="618118"/>
          </a:xfrm>
          <a:prstGeom prst="rect">
            <a:avLst/>
          </a:prstGeom>
          <a:noFill/>
        </p:spPr>
        <p:txBody>
          <a:bodyPr vert="horz" wrap="square" lIns="50800" tIns="50800" rIns="50800" bIns="50800" rtlCol="0" anchor="t">
            <a:spAutoFit/>
          </a:bodyPr>
          <a:lstStyle/>
          <a:p>
            <a:pPr algn="ctr"/>
            <a:r>
              <a:rPr lang="ar-SA" sz="950" b="1">
                <a:solidFill>
                  <a:srgbClr val="0F2537"/>
                </a:solidFill>
                <a:latin typeface="Cairo" pitchFamily="2" charset="-78"/>
                <a:cs typeface="Cairo" pitchFamily="2" charset="-78"/>
              </a:rPr>
              <a:t>الفحص النهائي وتسليم المشروع</a:t>
            </a:r>
          </a:p>
          <a:p>
            <a:pPr algn="ctr"/>
            <a:r>
              <a:rPr lang="ar-SA" sz="1600" b="1">
                <a:solidFill>
                  <a:srgbClr val="1A365D"/>
                </a:solidFill>
                <a:latin typeface="Cairo" pitchFamily="2" charset="-78"/>
                <a:cs typeface="Cairo" pitchFamily="2" charset="-78"/>
              </a:rPr>
              <a:t>تاريخ العقد</a:t>
            </a:r>
          </a:p>
          <a:p>
            <a:pPr algn="ctr"/>
            <a:r>
              <a:rPr lang="ar-SA" sz="800">
                <a:solidFill>
                  <a:srgbClr val="94A3B8"/>
                </a:solidFill>
                <a:latin typeface="Cairo" pitchFamily="2" charset="-78"/>
                <a:cs typeface="Cairo" pitchFamily="2" charset="-78"/>
              </a:rPr>
              <a:t>الربع الأول 2027م</a:t>
            </a:r>
            <a:endParaRPr lang="en-US" sz="800">
              <a:solidFill>
                <a:srgbClr val="94A3B8"/>
              </a:solidFill>
              <a:latin typeface="Cairo" pitchFamily="2" charset="-78"/>
              <a:cs typeface="Cairo" pitchFamily="2" charset="-78"/>
            </a:endParaRPr>
          </a:p>
        </p:txBody>
      </p:sp>
      <p:cxnSp>
        <p:nvCxnSpPr>
          <p:cNvPr id="21" name="Straight Connector 20">
            <a:extLst>
              <a:ext uri="{FF2B5EF4-FFF2-40B4-BE49-F238E27FC236}">
                <a16:creationId xmlns:a16="http://schemas.microsoft.com/office/drawing/2014/main" id="{15728D31-83BD-AFA6-DD79-0EE4364FEE7F}"/>
              </a:ext>
            </a:extLst>
          </p:cNvPr>
          <p:cNvCxnSpPr/>
          <p:nvPr/>
        </p:nvCxnSpPr>
        <p:spPr>
          <a:xfrm>
            <a:off x="635000" y="4508500"/>
            <a:ext cx="10922000" cy="0"/>
          </a:xfrm>
          <a:prstGeom prst="line">
            <a:avLst/>
          </a:prstGeom>
          <a:ln w="25400">
            <a:solidFill>
              <a:srgbClr val="1A365D"/>
            </a:solidFill>
          </a:ln>
        </p:spPr>
        <p:style>
          <a:lnRef idx="2">
            <a:schemeClr val="accent1"/>
          </a:lnRef>
          <a:fillRef idx="0">
            <a:schemeClr val="accent1"/>
          </a:fillRef>
          <a:effectRef idx="1">
            <a:schemeClr val="accent1"/>
          </a:effectRef>
          <a:fontRef idx="minor">
            <a:schemeClr val="tx1"/>
          </a:fontRef>
        </p:style>
      </p:cxnSp>
      <p:sp>
        <p:nvSpPr>
          <p:cNvPr id="22" name="Rectangle: Rounded Corners 21">
            <a:extLst>
              <a:ext uri="{FF2B5EF4-FFF2-40B4-BE49-F238E27FC236}">
                <a16:creationId xmlns:a16="http://schemas.microsoft.com/office/drawing/2014/main" id="{5138AC09-A5B4-6B07-A252-EDD8B1872F00}"/>
              </a:ext>
            </a:extLst>
          </p:cNvPr>
          <p:cNvSpPr/>
          <p:nvPr/>
        </p:nvSpPr>
        <p:spPr>
          <a:xfrm>
            <a:off x="508000" y="4699000"/>
            <a:ext cx="11176000" cy="15875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203200" tIns="127000" rIns="203200" bIns="127000" rtlCol="0" anchor="t"/>
          <a:lstStyle/>
          <a:p>
            <a:pPr algn="r"/>
            <a:r>
              <a:rPr lang="ar-SA" sz="1000" b="1">
                <a:solidFill>
                  <a:srgbClr val="0F2537"/>
                </a:solidFill>
                <a:latin typeface="Cairo" pitchFamily="2" charset="-78"/>
                <a:cs typeface="Cairo" pitchFamily="2" charset="-78"/>
              </a:rPr>
              <a:t>خطة إجراءات معالجة المسار الحرج للمشروع:</a:t>
            </a:r>
          </a:p>
          <a:p>
            <a:pPr algn="r"/>
            <a:r>
              <a:rPr lang="ar-SA" sz="820">
                <a:solidFill>
                  <a:srgbClr val="2C3E50"/>
                </a:solidFill>
                <a:latin typeface="Cairo" pitchFamily="2" charset="-78"/>
                <a:cs typeface="Cairo" pitchFamily="2" charset="-78"/>
              </a:rPr>
              <a:t>• المسار الحرج للمشروع يمر حالياً بأعمال صب سقف الدور الأخير للبرج التجاري بالمنطقة (أ) وأعمال الشدات الخشبية للأدوار المتكررة.</a:t>
            </a:r>
          </a:p>
          <a:p>
            <a:pPr algn="r"/>
            <a:r>
              <a:rPr lang="ar-SA" sz="820">
                <a:solidFill>
                  <a:srgbClr val="2C3E50"/>
                </a:solidFill>
                <a:latin typeface="Cairo" pitchFamily="2" charset="-78"/>
                <a:cs typeface="Cairo" pitchFamily="2" charset="-78"/>
              </a:rPr>
              <a:t>• تم تفعيل خطة استرداد زمني عبر تشغيل وردية عمل مسائية إضافية وتوفير مضخة خرسانية احتياطية بالموقع لتعويض فارق 2.6%.</a:t>
            </a:r>
          </a:p>
          <a:p>
            <a:pPr algn="r"/>
            <a:r>
              <a:rPr lang="ar-SA" sz="820">
                <a:solidFill>
                  <a:srgbClr val="2C3E50"/>
                </a:solidFill>
                <a:latin typeface="Cairo" pitchFamily="2" charset="-78"/>
                <a:cs typeface="Cairo" pitchFamily="2" charset="-78"/>
              </a:rPr>
              <a:t>• التنسيق المسبق مع الاستشاري لتنفيذ الفحص الفني للحديد والنجارة خلال فترات صباحية مبكرة لتسريع وتيرة إذن الصب الخرساني.</a:t>
            </a:r>
            <a:endParaRPr lang="en-US" sz="820">
              <a:solidFill>
                <a:srgbClr val="2C3E50"/>
              </a:solidFill>
              <a:latin typeface="Cairo" pitchFamily="2" charset="-78"/>
              <a:cs typeface="Cairo" pitchFamily="2" charset="-78"/>
            </a:endParaRPr>
          </a:p>
        </p:txBody>
      </p:sp>
    </p:spTree>
    <p:extLst>
      <p:ext uri="{BB962C8B-B14F-4D97-AF65-F5344CB8AC3E}">
        <p14:creationId xmlns:p14="http://schemas.microsoft.com/office/powerpoint/2010/main" val="800455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F152B68-E0AA-B6E4-0E14-76E1FD17B50E}"/>
              </a:ext>
            </a:extLst>
          </p:cNvPr>
          <p:cNvSpPr txBox="1"/>
          <p:nvPr/>
        </p:nvSpPr>
        <p:spPr>
          <a:xfrm>
            <a:off x="4445000" y="203200"/>
            <a:ext cx="7239000" cy="400110"/>
          </a:xfrm>
          <a:prstGeom prst="rect">
            <a:avLst/>
          </a:prstGeom>
          <a:noFill/>
        </p:spPr>
        <p:txBody>
          <a:bodyPr vert="horz" wrap="square" lIns="0" tIns="0" rIns="0" bIns="0" rtlCol="0" anchor="t">
            <a:spAutoFit/>
          </a:bodyPr>
          <a:lstStyle/>
          <a:p>
            <a:pPr algn="r"/>
            <a:r>
              <a:rPr lang="ar-SA" sz="1750" b="1">
                <a:solidFill>
                  <a:srgbClr val="0F2537"/>
                </a:solidFill>
                <a:latin typeface="Cairo" pitchFamily="2" charset="-78"/>
                <a:cs typeface="Cairo" pitchFamily="2" charset="-78"/>
              </a:rPr>
              <a:t>مؤشرات ضبط وتأكيد الجودة الموقعية</a:t>
            </a:r>
          </a:p>
          <a:p>
            <a:pPr algn="r"/>
            <a:r>
              <a:rPr lang="en-US" sz="850" b="1">
                <a:solidFill>
                  <a:srgbClr val="94A3B8"/>
                </a:solidFill>
                <a:latin typeface="Cairo" pitchFamily="2" charset="-78"/>
                <a:cs typeface="Cairo" pitchFamily="2" charset="-78"/>
              </a:rPr>
              <a:t>QA/QC SITE INSPECTIONS &amp; COMPLIANCE</a:t>
            </a:r>
          </a:p>
        </p:txBody>
      </p:sp>
      <p:sp>
        <p:nvSpPr>
          <p:cNvPr id="3" name="Rectangle: Rounded Corners 2">
            <a:extLst>
              <a:ext uri="{FF2B5EF4-FFF2-40B4-BE49-F238E27FC236}">
                <a16:creationId xmlns:a16="http://schemas.microsoft.com/office/drawing/2014/main" id="{3907489B-B3F0-56E1-9354-D856FEECFFF0}"/>
              </a:ext>
            </a:extLst>
          </p:cNvPr>
          <p:cNvSpPr/>
          <p:nvPr/>
        </p:nvSpPr>
        <p:spPr>
          <a:xfrm>
            <a:off x="508000" y="304800"/>
            <a:ext cx="2349500" cy="381000"/>
          </a:xfrm>
          <a:prstGeom prst="roundRect">
            <a:avLst/>
          </a:prstGeom>
          <a:solidFill>
            <a:srgbClr val="0F2537"/>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50800" tIns="50800" rIns="50800" bIns="50800" rtlCol="0" anchor="t"/>
          <a:lstStyle/>
          <a:p>
            <a:pPr algn="ctr"/>
            <a:r>
              <a:rPr lang="ar-SA" sz="900" b="1">
                <a:solidFill>
                  <a:srgbClr val="FFFFFF"/>
                </a:solidFill>
                <a:latin typeface="Cairo" pitchFamily="2" charset="-78"/>
                <a:cs typeface="Cairo" pitchFamily="2" charset="-78"/>
              </a:rPr>
              <a:t>منصة المستندات الهندسية</a:t>
            </a:r>
            <a:endParaRPr lang="en-US" sz="900" b="1">
              <a:solidFill>
                <a:srgbClr val="FFFFFF"/>
              </a:solidFill>
              <a:latin typeface="Cairo" pitchFamily="2" charset="-78"/>
              <a:cs typeface="Cairo" pitchFamily="2" charset="-78"/>
            </a:endParaRPr>
          </a:p>
        </p:txBody>
      </p:sp>
      <p:cxnSp>
        <p:nvCxnSpPr>
          <p:cNvPr id="4" name="Straight Connector 3">
            <a:extLst>
              <a:ext uri="{FF2B5EF4-FFF2-40B4-BE49-F238E27FC236}">
                <a16:creationId xmlns:a16="http://schemas.microsoft.com/office/drawing/2014/main" id="{0D4AFA2A-8370-082D-B723-469E010DEC2C}"/>
              </a:ext>
            </a:extLst>
          </p:cNvPr>
          <p:cNvCxnSpPr/>
          <p:nvPr/>
        </p:nvCxnSpPr>
        <p:spPr>
          <a:xfrm>
            <a:off x="508000" y="990600"/>
            <a:ext cx="11176000" cy="0"/>
          </a:xfrm>
          <a:prstGeom prst="line">
            <a:avLst/>
          </a:prstGeom>
          <a:ln w="12700">
            <a:solidFill>
              <a:srgbClr val="E2E8F0"/>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F55A2E44-859B-AA0D-A177-C8A7C5CDF53C}"/>
              </a:ext>
            </a:extLst>
          </p:cNvPr>
          <p:cNvSpPr txBox="1"/>
          <p:nvPr/>
        </p:nvSpPr>
        <p:spPr>
          <a:xfrm>
            <a:off x="508000" y="6477000"/>
            <a:ext cx="11176000" cy="123111"/>
          </a:xfrm>
          <a:prstGeom prst="rect">
            <a:avLst/>
          </a:prstGeom>
          <a:noFill/>
        </p:spPr>
        <p:txBody>
          <a:bodyPr vert="horz" wrap="square" lIns="0" tIns="0" rIns="0" bIns="0" rtlCol="0" anchor="t">
            <a:spAutoFit/>
          </a:bodyPr>
          <a:lstStyle/>
          <a:p>
            <a:pPr algn="r"/>
            <a:r>
              <a:rPr lang="ar-SA" sz="800">
                <a:solidFill>
                  <a:srgbClr val="94A3B8"/>
                </a:solidFill>
                <a:latin typeface="Cairo" pitchFamily="2" charset="-78"/>
                <a:cs typeface="Cairo" pitchFamily="2" charset="-78"/>
              </a:rPr>
              <a:t>وثيقة مشروع هندسية رسمية معتمدة   |   المكتب الفني وإدارة المشروعات   |   شريحة 4 من 5</a:t>
            </a:r>
            <a:endParaRPr lang="en-US" sz="800">
              <a:solidFill>
                <a:srgbClr val="94A3B8"/>
              </a:solidFill>
              <a:latin typeface="Cairo" pitchFamily="2" charset="-78"/>
              <a:cs typeface="Cairo" pitchFamily="2" charset="-78"/>
            </a:endParaRPr>
          </a:p>
        </p:txBody>
      </p:sp>
      <p:sp>
        <p:nvSpPr>
          <p:cNvPr id="6" name="Rectangle: Rounded Corners 5">
            <a:extLst>
              <a:ext uri="{FF2B5EF4-FFF2-40B4-BE49-F238E27FC236}">
                <a16:creationId xmlns:a16="http://schemas.microsoft.com/office/drawing/2014/main" id="{6861AE7B-3F97-E71F-3E0B-6DE671614923}"/>
              </a:ext>
            </a:extLst>
          </p:cNvPr>
          <p:cNvSpPr/>
          <p:nvPr/>
        </p:nvSpPr>
        <p:spPr>
          <a:xfrm>
            <a:off x="6858000" y="1206500"/>
            <a:ext cx="4826000" cy="36830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177800" tIns="177800" rIns="177800" bIns="127000" rtlCol="0" anchor="t"/>
          <a:lstStyle/>
          <a:p>
            <a:pPr algn="r"/>
            <a:r>
              <a:rPr lang="ar-SA" sz="1050" b="1">
                <a:solidFill>
                  <a:srgbClr val="0F2537"/>
                </a:solidFill>
                <a:latin typeface="Cairo" pitchFamily="2" charset="-78"/>
                <a:cs typeface="Cairo" pitchFamily="2" charset="-78"/>
              </a:rPr>
              <a:t>طلبات فحص واستلام الأعمال الموقعية:</a:t>
            </a:r>
          </a:p>
          <a:p>
            <a:pPr algn="r"/>
            <a:r>
              <a:rPr lang="ar-SA" sz="820" b="1">
                <a:solidFill>
                  <a:srgbClr val="2C3E50"/>
                </a:solidFill>
                <a:latin typeface="Cairo" pitchFamily="2" charset="-78"/>
                <a:cs typeface="Cairo" pitchFamily="2" charset="-78"/>
              </a:rPr>
              <a:t>• إجمالي طلبات الاستلام المقدمة: 248 طلب فحص موقعي</a:t>
            </a:r>
          </a:p>
          <a:p>
            <a:pPr algn="r"/>
            <a:r>
              <a:rPr lang="ar-SA" sz="820" b="1">
                <a:solidFill>
                  <a:srgbClr val="059669"/>
                </a:solidFill>
                <a:latin typeface="Cairo" pitchFamily="2" charset="-78"/>
                <a:cs typeface="Cairo" pitchFamily="2" charset="-78"/>
              </a:rPr>
              <a:t>• اعتماد فوري بدون ملاحظات: 194 طلب (78.2%)</a:t>
            </a:r>
          </a:p>
          <a:p>
            <a:pPr algn="r"/>
            <a:r>
              <a:rPr lang="ar-SA" sz="820" b="1">
                <a:solidFill>
                  <a:srgbClr val="2563EB"/>
                </a:solidFill>
                <a:latin typeface="Cairo" pitchFamily="2" charset="-78"/>
                <a:cs typeface="Cairo" pitchFamily="2" charset="-78"/>
              </a:rPr>
              <a:t>• اعتماد مشروط بملاحظات استشارية طفيفة: 38 طلب (15.3%)</a:t>
            </a:r>
          </a:p>
          <a:p>
            <a:pPr algn="r"/>
            <a:r>
              <a:rPr lang="ar-SA" sz="820" b="1">
                <a:solidFill>
                  <a:srgbClr val="DC2626"/>
                </a:solidFill>
                <a:latin typeface="Cairo" pitchFamily="2" charset="-78"/>
                <a:cs typeface="Cairo" pitchFamily="2" charset="-78"/>
              </a:rPr>
              <a:t>• طلبات مرفوضة يلزم إعادة تقديمها: 16 طلب (6.5%)</a:t>
            </a:r>
          </a:p>
          <a:p>
            <a:pPr algn="r"/>
            <a:r>
              <a:rPr lang="ar-SA" sz="820" b="1">
                <a:solidFill>
                  <a:srgbClr val="059669"/>
                </a:solidFill>
                <a:latin typeface="Cairo" pitchFamily="2" charset="-78"/>
                <a:cs typeface="Cairo" pitchFamily="2" charset="-78"/>
              </a:rPr>
              <a:t>• نسبة القبول الإجمالية من التقديم الأول: 93.5% (مستوى امتياز)</a:t>
            </a:r>
            <a:endParaRPr lang="en-US" sz="820" b="1">
              <a:solidFill>
                <a:srgbClr val="059669"/>
              </a:solidFill>
              <a:latin typeface="Cairo" pitchFamily="2" charset="-78"/>
              <a:cs typeface="Cairo" pitchFamily="2" charset="-78"/>
            </a:endParaRPr>
          </a:p>
        </p:txBody>
      </p:sp>
      <p:sp>
        <p:nvSpPr>
          <p:cNvPr id="7" name="Rectangle: Rounded Corners 6">
            <a:extLst>
              <a:ext uri="{FF2B5EF4-FFF2-40B4-BE49-F238E27FC236}">
                <a16:creationId xmlns:a16="http://schemas.microsoft.com/office/drawing/2014/main" id="{CCA84F2C-F79E-D1BB-A6AA-01461E2CD8A0}"/>
              </a:ext>
            </a:extLst>
          </p:cNvPr>
          <p:cNvSpPr/>
          <p:nvPr/>
        </p:nvSpPr>
        <p:spPr>
          <a:xfrm>
            <a:off x="3683000" y="1206500"/>
            <a:ext cx="2984500" cy="36830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152400" tIns="177800" rIns="152400" bIns="127000" rtlCol="0" anchor="t"/>
          <a:lstStyle/>
          <a:p>
            <a:pPr algn="r"/>
            <a:r>
              <a:rPr lang="ar-SA" sz="1050" b="1">
                <a:solidFill>
                  <a:srgbClr val="0F2537"/>
                </a:solidFill>
                <a:latin typeface="Cairo" pitchFamily="2" charset="-78"/>
                <a:cs typeface="Cairo" pitchFamily="2" charset="-78"/>
              </a:rPr>
              <a:t>اعتمادات المواد والموردين المعتمدين:</a:t>
            </a:r>
          </a:p>
          <a:p>
            <a:pPr algn="r"/>
            <a:r>
              <a:rPr lang="ar-SA" sz="820" b="1">
                <a:solidFill>
                  <a:srgbClr val="2C3E50"/>
                </a:solidFill>
                <a:latin typeface="Cairo" pitchFamily="2" charset="-78"/>
                <a:cs typeface="Cairo" pitchFamily="2" charset="-78"/>
              </a:rPr>
              <a:t>• إجمالي اعتمادات المواد المقدمة: 95 معاملة اعتماد</a:t>
            </a:r>
          </a:p>
          <a:p>
            <a:pPr algn="r"/>
            <a:r>
              <a:rPr lang="ar-SA" sz="820" b="1">
                <a:solidFill>
                  <a:srgbClr val="059669"/>
                </a:solidFill>
                <a:latin typeface="Cairo" pitchFamily="2" charset="-78"/>
                <a:cs typeface="Cairo" pitchFamily="2" charset="-78"/>
              </a:rPr>
              <a:t>• مواد معتمدة نهائياً وموردة للموقع: 89 مادة (94%)</a:t>
            </a:r>
          </a:p>
          <a:p>
            <a:pPr algn="r"/>
            <a:r>
              <a:rPr lang="ar-SA" sz="820" b="1">
                <a:solidFill>
                  <a:srgbClr val="D97706"/>
                </a:solidFill>
                <a:latin typeface="Cairo" pitchFamily="2" charset="-78"/>
                <a:cs typeface="Cairo" pitchFamily="2" charset="-78"/>
              </a:rPr>
              <a:t>• مواد قيد الاختبار والتأكد المخبري: 6 مواد</a:t>
            </a:r>
          </a:p>
          <a:p>
            <a:pPr algn="r"/>
            <a:r>
              <a:rPr lang="ar-SA" sz="820" b="1">
                <a:solidFill>
                  <a:srgbClr val="2C3E50"/>
                </a:solidFill>
                <a:latin typeface="Cairo" pitchFamily="2" charset="-78"/>
                <a:cs typeface="Cairo" pitchFamily="2" charset="-78"/>
              </a:rPr>
              <a:t>• رتب الخرسانة الجاهزة المعتمدة: رتبة 35 ورتبة 40 ميجاباسكال</a:t>
            </a:r>
          </a:p>
          <a:p>
            <a:pPr algn="r"/>
            <a:r>
              <a:rPr lang="ar-SA" sz="820" b="1">
                <a:solidFill>
                  <a:srgbClr val="2C3E50"/>
                </a:solidFill>
                <a:latin typeface="Cairo" pitchFamily="2" charset="-78"/>
                <a:cs typeface="Cairo" pitchFamily="2" charset="-78"/>
              </a:rPr>
              <a:t>• حديد التسليح عالي المقاومة: مطابق لاختبارات الشد 100%</a:t>
            </a:r>
            <a:endParaRPr lang="en-US" sz="820" b="1">
              <a:solidFill>
                <a:srgbClr val="2C3E50"/>
              </a:solidFill>
              <a:latin typeface="Cairo" pitchFamily="2" charset="-78"/>
              <a:cs typeface="Cairo" pitchFamily="2" charset="-78"/>
            </a:endParaRPr>
          </a:p>
        </p:txBody>
      </p:sp>
      <p:sp>
        <p:nvSpPr>
          <p:cNvPr id="8" name="Rectangle: Rounded Corners 7">
            <a:extLst>
              <a:ext uri="{FF2B5EF4-FFF2-40B4-BE49-F238E27FC236}">
                <a16:creationId xmlns:a16="http://schemas.microsoft.com/office/drawing/2014/main" id="{C76000A8-F60A-0B49-9AB9-CB4C2CB9074A}"/>
              </a:ext>
            </a:extLst>
          </p:cNvPr>
          <p:cNvSpPr/>
          <p:nvPr/>
        </p:nvSpPr>
        <p:spPr>
          <a:xfrm>
            <a:off x="508000" y="1206500"/>
            <a:ext cx="2984500" cy="36830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152400" tIns="177800" rIns="152400" bIns="127000" rtlCol="0" anchor="t"/>
          <a:lstStyle/>
          <a:p>
            <a:pPr algn="r"/>
            <a:r>
              <a:rPr lang="ar-SA" sz="1050" b="1">
                <a:solidFill>
                  <a:srgbClr val="0F2537"/>
                </a:solidFill>
                <a:latin typeface="Cairo" pitchFamily="2" charset="-78"/>
                <a:cs typeface="Cairo" pitchFamily="2" charset="-78"/>
              </a:rPr>
              <a:t>تقارير عدم المطابقة الموقعية وملاحظات الجودة:</a:t>
            </a:r>
          </a:p>
          <a:p>
            <a:pPr algn="r"/>
            <a:r>
              <a:rPr lang="ar-SA" sz="820" b="1">
                <a:solidFill>
                  <a:srgbClr val="2C3E50"/>
                </a:solidFill>
                <a:latin typeface="Cairo" pitchFamily="2" charset="-78"/>
                <a:cs typeface="Cairo" pitchFamily="2" charset="-78"/>
              </a:rPr>
              <a:t>• إجمالي إخطارات عدم المطابقة المسجلة: 56 إخطار فني</a:t>
            </a:r>
          </a:p>
          <a:p>
            <a:pPr algn="r"/>
            <a:r>
              <a:rPr lang="ar-SA" sz="820" b="1">
                <a:solidFill>
                  <a:srgbClr val="059669"/>
                </a:solidFill>
                <a:latin typeface="Cairo" pitchFamily="2" charset="-78"/>
                <a:cs typeface="Cairo" pitchFamily="2" charset="-78"/>
              </a:rPr>
              <a:t>• إخطارات تم إغلاقها واعتماد معالجتها: 42 إخطار (75%)</a:t>
            </a:r>
          </a:p>
          <a:p>
            <a:pPr algn="r"/>
            <a:r>
              <a:rPr lang="ar-SA" sz="820" b="1">
                <a:solidFill>
                  <a:srgbClr val="D97706"/>
                </a:solidFill>
                <a:latin typeface="Cairo" pitchFamily="2" charset="-78"/>
                <a:cs typeface="Cairo" pitchFamily="2" charset="-78"/>
              </a:rPr>
              <a:t>• إخطارات جارية المعالجة موقعياً تحت الإشراف: 14 إخطار</a:t>
            </a:r>
          </a:p>
          <a:p>
            <a:pPr algn="r"/>
            <a:r>
              <a:rPr lang="ar-SA" sz="820" b="1">
                <a:solidFill>
                  <a:srgbClr val="2C3E50"/>
                </a:solidFill>
                <a:latin typeface="Cairo" pitchFamily="2" charset="-78"/>
                <a:cs typeface="Cairo" pitchFamily="2" charset="-78"/>
              </a:rPr>
              <a:t>• متوسط زمن معالجة وإغلاق الملاحظة: 5 أيام عمل فقط</a:t>
            </a:r>
          </a:p>
          <a:p>
            <a:pPr algn="r"/>
            <a:r>
              <a:rPr lang="ar-SA" sz="820" b="1">
                <a:solidFill>
                  <a:srgbClr val="1A365D"/>
                </a:solidFill>
                <a:latin typeface="Cairo" pitchFamily="2" charset="-78"/>
                <a:cs typeface="Cairo" pitchFamily="2" charset="-78"/>
              </a:rPr>
              <a:t>• الحالة العامة لضبط الجودة: مستقرة وتحت السيطرة التامة</a:t>
            </a:r>
            <a:endParaRPr lang="en-US" sz="820" b="1">
              <a:solidFill>
                <a:srgbClr val="1A365D"/>
              </a:solidFill>
              <a:latin typeface="Cairo" pitchFamily="2" charset="-78"/>
              <a:cs typeface="Cairo" pitchFamily="2" charset="-78"/>
            </a:endParaRPr>
          </a:p>
        </p:txBody>
      </p:sp>
      <p:sp>
        <p:nvSpPr>
          <p:cNvPr id="9" name="Rectangle: Rounded Corners 8">
            <a:extLst>
              <a:ext uri="{FF2B5EF4-FFF2-40B4-BE49-F238E27FC236}">
                <a16:creationId xmlns:a16="http://schemas.microsoft.com/office/drawing/2014/main" id="{BBD70DC8-F120-F861-97E7-5DD51C516618}"/>
              </a:ext>
            </a:extLst>
          </p:cNvPr>
          <p:cNvSpPr/>
          <p:nvPr/>
        </p:nvSpPr>
        <p:spPr>
          <a:xfrm>
            <a:off x="508000" y="5080000"/>
            <a:ext cx="11176000" cy="1117600"/>
          </a:xfrm>
          <a:prstGeom prst="roundRect">
            <a:avLst/>
          </a:prstGeom>
          <a:solidFill>
            <a:srgbClr val="F1F5F9"/>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203200" tIns="127000" rIns="203200" bIns="127000" rtlCol="0" anchor="t"/>
          <a:lstStyle/>
          <a:p>
            <a:pPr algn="r"/>
            <a:r>
              <a:rPr lang="ar-SA" sz="950" b="1">
                <a:solidFill>
                  <a:srgbClr val="0F2537"/>
                </a:solidFill>
                <a:latin typeface="Cairo" pitchFamily="2" charset="-78"/>
                <a:cs typeface="Cairo" pitchFamily="2" charset="-78"/>
              </a:rPr>
              <a:t>إقرار وضمان توكيد الجودة الموقعية الرسمي:</a:t>
            </a:r>
          </a:p>
          <a:p>
            <a:pPr algn="r"/>
            <a:r>
              <a:rPr lang="ar-SA" sz="800">
                <a:solidFill>
                  <a:srgbClr val="2C3E50"/>
                </a:solidFill>
                <a:latin typeface="Cairo" pitchFamily="2" charset="-78"/>
                <a:cs typeface="Cairo" pitchFamily="2" charset="-78"/>
              </a:rPr>
              <a:t>تؤكد إدارة مراقبة وضمان الجودة أن كافة العناصر الإنشائية المصبوبة خلال هذه الفترة مطابقة تماماً للمواصفات الهندسية التعاقدية واشتراطات كود البناء المعتمد، مع اجتياز عينات كسر مكعبات الخرسانة لإجهادات الـ 28 يوماً المقررة بنسبة 100%.</a:t>
            </a:r>
            <a:endParaRPr lang="en-US" sz="800">
              <a:solidFill>
                <a:srgbClr val="2C3E50"/>
              </a:solidFill>
              <a:latin typeface="Cairo" pitchFamily="2" charset="-78"/>
              <a:cs typeface="Cairo" pitchFamily="2" charset="-78"/>
            </a:endParaRPr>
          </a:p>
        </p:txBody>
      </p:sp>
    </p:spTree>
    <p:extLst>
      <p:ext uri="{BB962C8B-B14F-4D97-AF65-F5344CB8AC3E}">
        <p14:creationId xmlns:p14="http://schemas.microsoft.com/office/powerpoint/2010/main" val="813252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D474A6-837C-3C35-1FCC-D856FCC156F7}"/>
              </a:ext>
            </a:extLst>
          </p:cNvPr>
          <p:cNvSpPr txBox="1"/>
          <p:nvPr/>
        </p:nvSpPr>
        <p:spPr>
          <a:xfrm>
            <a:off x="4445000" y="203200"/>
            <a:ext cx="7239000" cy="400110"/>
          </a:xfrm>
          <a:prstGeom prst="rect">
            <a:avLst/>
          </a:prstGeom>
          <a:noFill/>
        </p:spPr>
        <p:txBody>
          <a:bodyPr vert="horz" wrap="square" lIns="0" tIns="0" rIns="0" bIns="0" rtlCol="0" anchor="t">
            <a:spAutoFit/>
          </a:bodyPr>
          <a:lstStyle/>
          <a:p>
            <a:pPr algn="r"/>
            <a:r>
              <a:rPr lang="ar-SA" sz="1750" b="1">
                <a:solidFill>
                  <a:srgbClr val="0F2537"/>
                </a:solidFill>
                <a:latin typeface="Cairo" pitchFamily="2" charset="-78"/>
                <a:cs typeface="Cairo" pitchFamily="2" charset="-78"/>
              </a:rPr>
              <a:t>أولويات المرحلة القادمة والاعتماد الرسمي</a:t>
            </a:r>
          </a:p>
          <a:p>
            <a:pPr algn="r"/>
            <a:r>
              <a:rPr lang="en-US" sz="850" b="1">
                <a:solidFill>
                  <a:srgbClr val="94A3B8"/>
                </a:solidFill>
                <a:latin typeface="Cairo" pitchFamily="2" charset="-78"/>
                <a:cs typeface="Cairo" pitchFamily="2" charset="-78"/>
              </a:rPr>
              <a:t>NEXT 14-DAYS PRIORITIES &amp; EXECUTIVE SIGN-OFF</a:t>
            </a:r>
          </a:p>
        </p:txBody>
      </p:sp>
      <p:sp>
        <p:nvSpPr>
          <p:cNvPr id="3" name="Rectangle: Rounded Corners 2">
            <a:extLst>
              <a:ext uri="{FF2B5EF4-FFF2-40B4-BE49-F238E27FC236}">
                <a16:creationId xmlns:a16="http://schemas.microsoft.com/office/drawing/2014/main" id="{67B5B813-AA87-EBF0-94C7-D872548AE8E2}"/>
              </a:ext>
            </a:extLst>
          </p:cNvPr>
          <p:cNvSpPr/>
          <p:nvPr/>
        </p:nvSpPr>
        <p:spPr>
          <a:xfrm>
            <a:off x="508000" y="304800"/>
            <a:ext cx="2349500" cy="381000"/>
          </a:xfrm>
          <a:prstGeom prst="roundRect">
            <a:avLst/>
          </a:prstGeom>
          <a:solidFill>
            <a:srgbClr val="0F2537"/>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50800" tIns="50800" rIns="50800" bIns="50800" rtlCol="0" anchor="t"/>
          <a:lstStyle/>
          <a:p>
            <a:pPr algn="ctr"/>
            <a:r>
              <a:rPr lang="ar-SA" sz="900" b="1">
                <a:solidFill>
                  <a:srgbClr val="FFFFFF"/>
                </a:solidFill>
                <a:latin typeface="Cairo" pitchFamily="2" charset="-78"/>
                <a:cs typeface="Cairo" pitchFamily="2" charset="-78"/>
              </a:rPr>
              <a:t>منصة المستندات الهندسية</a:t>
            </a:r>
            <a:endParaRPr lang="en-US" sz="900" b="1">
              <a:solidFill>
                <a:srgbClr val="FFFFFF"/>
              </a:solidFill>
              <a:latin typeface="Cairo" pitchFamily="2" charset="-78"/>
              <a:cs typeface="Cairo" pitchFamily="2" charset="-78"/>
            </a:endParaRPr>
          </a:p>
        </p:txBody>
      </p:sp>
      <p:cxnSp>
        <p:nvCxnSpPr>
          <p:cNvPr id="4" name="Straight Connector 3">
            <a:extLst>
              <a:ext uri="{FF2B5EF4-FFF2-40B4-BE49-F238E27FC236}">
                <a16:creationId xmlns:a16="http://schemas.microsoft.com/office/drawing/2014/main" id="{2269A4D4-5762-3EED-AB05-7CF7015B1AA0}"/>
              </a:ext>
            </a:extLst>
          </p:cNvPr>
          <p:cNvCxnSpPr/>
          <p:nvPr/>
        </p:nvCxnSpPr>
        <p:spPr>
          <a:xfrm>
            <a:off x="508000" y="990600"/>
            <a:ext cx="11176000" cy="0"/>
          </a:xfrm>
          <a:prstGeom prst="line">
            <a:avLst/>
          </a:prstGeom>
          <a:ln w="12700">
            <a:solidFill>
              <a:srgbClr val="E2E8F0"/>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680714BF-68B9-D542-1F61-2FB4C0655F25}"/>
              </a:ext>
            </a:extLst>
          </p:cNvPr>
          <p:cNvSpPr txBox="1"/>
          <p:nvPr/>
        </p:nvSpPr>
        <p:spPr>
          <a:xfrm>
            <a:off x="508000" y="6477000"/>
            <a:ext cx="11176000" cy="123111"/>
          </a:xfrm>
          <a:prstGeom prst="rect">
            <a:avLst/>
          </a:prstGeom>
          <a:noFill/>
        </p:spPr>
        <p:txBody>
          <a:bodyPr vert="horz" wrap="square" lIns="0" tIns="0" rIns="0" bIns="0" rtlCol="0" anchor="t">
            <a:spAutoFit/>
          </a:bodyPr>
          <a:lstStyle/>
          <a:p>
            <a:pPr algn="r"/>
            <a:r>
              <a:rPr lang="ar-SA" sz="800">
                <a:solidFill>
                  <a:srgbClr val="94A3B8"/>
                </a:solidFill>
                <a:latin typeface="Cairo" pitchFamily="2" charset="-78"/>
                <a:cs typeface="Cairo" pitchFamily="2" charset="-78"/>
              </a:rPr>
              <a:t>وثيقة مشروع هندسية رسمية معتمدة   |   المكتب الفني وإدارة المشروعات   |   شريحة 5 من 5</a:t>
            </a:r>
            <a:endParaRPr lang="en-US" sz="800">
              <a:solidFill>
                <a:srgbClr val="94A3B8"/>
              </a:solidFill>
              <a:latin typeface="Cairo" pitchFamily="2" charset="-78"/>
              <a:cs typeface="Cairo" pitchFamily="2" charset="-78"/>
            </a:endParaRPr>
          </a:p>
        </p:txBody>
      </p:sp>
      <p:sp>
        <p:nvSpPr>
          <p:cNvPr id="6" name="Rectangle: Rounded Corners 5">
            <a:extLst>
              <a:ext uri="{FF2B5EF4-FFF2-40B4-BE49-F238E27FC236}">
                <a16:creationId xmlns:a16="http://schemas.microsoft.com/office/drawing/2014/main" id="{54BB8FC8-4DC8-BC8A-B25C-D7E4CBBC4CCC}"/>
              </a:ext>
            </a:extLst>
          </p:cNvPr>
          <p:cNvSpPr/>
          <p:nvPr/>
        </p:nvSpPr>
        <p:spPr>
          <a:xfrm>
            <a:off x="5207000" y="1206500"/>
            <a:ext cx="6477000" cy="50165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203200" tIns="177800" rIns="203200" bIns="127000" rtlCol="0" anchor="t"/>
          <a:lstStyle/>
          <a:p>
            <a:pPr algn="r"/>
            <a:r>
              <a:rPr lang="ar-SA" sz="1050" b="1">
                <a:solidFill>
                  <a:srgbClr val="0F2537"/>
                </a:solidFill>
                <a:latin typeface="Cairo" pitchFamily="2" charset="-78"/>
                <a:cs typeface="Cairo" pitchFamily="2" charset="-78"/>
              </a:rPr>
              <a:t>الأنشطة الموقعية المستهدفة خلال الأسبوعين القادمين:</a:t>
            </a:r>
          </a:p>
          <a:p>
            <a:pPr algn="r"/>
            <a:r>
              <a:rPr lang="ar-SA" sz="900" b="1">
                <a:solidFill>
                  <a:srgbClr val="059669"/>
                </a:solidFill>
                <a:latin typeface="Cairo" pitchFamily="2" charset="-78"/>
                <a:cs typeface="Cairo" pitchFamily="2" charset="-78"/>
              </a:rPr>
              <a:t>• استكمال أعمال الحدادة والنجارة لصب سقف الدور الأرضي بالمنطقة (ب):</a:t>
            </a:r>
          </a:p>
          <a:p>
            <a:pPr algn="r"/>
            <a:r>
              <a:rPr lang="ar-SA" sz="800">
                <a:solidFill>
                  <a:srgbClr val="2C3E50"/>
                </a:solidFill>
                <a:latin typeface="Cairo" pitchFamily="2" charset="-78"/>
                <a:cs typeface="Cairo" pitchFamily="2" charset="-78"/>
              </a:rPr>
              <a:t>تنفيذ الفحص المشترك مع جهاز الإشراف الاستشاري والصب بحجم إجمالي 450 متر مكعب.</a:t>
            </a:r>
          </a:p>
          <a:p>
            <a:pPr algn="r"/>
            <a:r>
              <a:rPr lang="ar-SA" sz="900" b="1">
                <a:solidFill>
                  <a:srgbClr val="2563EB"/>
                </a:solidFill>
                <a:latin typeface="Cairo" pitchFamily="2" charset="-78"/>
                <a:cs typeface="Cairo" pitchFamily="2" charset="-78"/>
              </a:rPr>
              <a:t>• بدء تمديدات شبكات مكافحة الحريق ومسارات مجاري الهواء وتكييف الهواء:</a:t>
            </a:r>
          </a:p>
          <a:p>
            <a:pPr algn="r"/>
            <a:r>
              <a:rPr lang="ar-SA" sz="800">
                <a:solidFill>
                  <a:srgbClr val="2C3E50"/>
                </a:solidFill>
                <a:latin typeface="Cairo" pitchFamily="2" charset="-78"/>
                <a:cs typeface="Cairo" pitchFamily="2" charset="-78"/>
              </a:rPr>
              <a:t>استلام خطوط المواسير ومخارج الهواء بعد اكتمال اعتماد العينات الميدانية للمشروع.</a:t>
            </a:r>
          </a:p>
          <a:p>
            <a:pPr algn="r"/>
            <a:r>
              <a:rPr lang="ar-SA" sz="900" b="1">
                <a:solidFill>
                  <a:srgbClr val="D97706"/>
                </a:solidFill>
                <a:latin typeface="Cairo" pitchFamily="2" charset="-78"/>
                <a:cs typeface="Cairo" pitchFamily="2" charset="-78"/>
              </a:rPr>
              <a:t>• اختبارات الضغط الهيدروليكي لشبكات التغذية والصرف الصحي بالموقع:</a:t>
            </a:r>
          </a:p>
          <a:p>
            <a:pPr algn="r"/>
            <a:r>
              <a:rPr lang="ar-SA" sz="800">
                <a:solidFill>
                  <a:srgbClr val="2C3E50"/>
                </a:solidFill>
                <a:latin typeface="Cairo" pitchFamily="2" charset="-78"/>
                <a:cs typeface="Cairo" pitchFamily="2" charset="-78"/>
              </a:rPr>
              <a:t>إجراء اختبار ضغط الخطوط عند 10 بار تحت الإشراف المباشر لمهندس الاستشاري المقيم.</a:t>
            </a:r>
          </a:p>
          <a:p>
            <a:pPr algn="r"/>
            <a:r>
              <a:rPr lang="ar-SA" sz="900" b="1">
                <a:solidFill>
                  <a:srgbClr val="1A365D"/>
                </a:solidFill>
                <a:latin typeface="Cairo" pitchFamily="2" charset="-78"/>
                <a:cs typeface="Cairo" pitchFamily="2" charset="-78"/>
              </a:rPr>
              <a:t>• مراجعة واعتماد عينات مقاطع الألومنيوم والواجهات الزجاجية الخارجية:</a:t>
            </a:r>
          </a:p>
          <a:p>
            <a:pPr algn="r"/>
            <a:r>
              <a:rPr lang="ar-SA" sz="800">
                <a:solidFill>
                  <a:srgbClr val="2C3E50"/>
                </a:solidFill>
                <a:latin typeface="Cairo" pitchFamily="2" charset="-78"/>
                <a:cs typeface="Cairo" pitchFamily="2" charset="-78"/>
              </a:rPr>
              <a:t>تقديم الكتالوجات الفنية وشهادات اختبار الأداء لإنهاء اعتماد مقاول أعمال الواجهات.</a:t>
            </a:r>
            <a:endParaRPr lang="en-US" sz="800">
              <a:solidFill>
                <a:srgbClr val="2C3E50"/>
              </a:solidFill>
              <a:latin typeface="Cairo" pitchFamily="2" charset="-78"/>
              <a:cs typeface="Cairo" pitchFamily="2" charset="-78"/>
            </a:endParaRPr>
          </a:p>
        </p:txBody>
      </p:sp>
      <p:sp>
        <p:nvSpPr>
          <p:cNvPr id="7" name="Rectangle: Rounded Corners 6">
            <a:extLst>
              <a:ext uri="{FF2B5EF4-FFF2-40B4-BE49-F238E27FC236}">
                <a16:creationId xmlns:a16="http://schemas.microsoft.com/office/drawing/2014/main" id="{A5FE8470-85F8-978E-F09C-F6B0B3B03F88}"/>
              </a:ext>
            </a:extLst>
          </p:cNvPr>
          <p:cNvSpPr/>
          <p:nvPr/>
        </p:nvSpPr>
        <p:spPr>
          <a:xfrm>
            <a:off x="508000" y="1206500"/>
            <a:ext cx="4445000" cy="5016500"/>
          </a:xfrm>
          <a:prstGeom prst="roundRect">
            <a:avLst/>
          </a:prstGeom>
          <a:solidFill>
            <a:srgbClr val="FFFFFF"/>
          </a:solidFill>
          <a:ln w="12700">
            <a:solidFill>
              <a:srgbClr val="E2E8F0"/>
            </a:solidFill>
          </a:ln>
        </p:spPr>
        <p:style>
          <a:lnRef idx="2">
            <a:schemeClr val="accent1">
              <a:shade val="15000"/>
            </a:schemeClr>
          </a:lnRef>
          <a:fillRef idx="1">
            <a:schemeClr val="accent1"/>
          </a:fillRef>
          <a:effectRef idx="0">
            <a:schemeClr val="accent1"/>
          </a:effectRef>
          <a:fontRef idx="minor">
            <a:schemeClr val="lt1"/>
          </a:fontRef>
        </p:style>
        <p:txBody>
          <a:bodyPr wrap="square" lIns="177800" tIns="177800" rIns="177800" bIns="127000" rtlCol="0" anchor="t"/>
          <a:lstStyle/>
          <a:p>
            <a:pPr algn="r"/>
            <a:r>
              <a:rPr lang="ar-SA" sz="1050" b="1">
                <a:solidFill>
                  <a:srgbClr val="0F2537"/>
                </a:solidFill>
                <a:latin typeface="Cairo" pitchFamily="2" charset="-78"/>
                <a:cs typeface="Cairo" pitchFamily="2" charset="-78"/>
              </a:rPr>
              <a:t>الاعتمادات والموافقات الرسمية على التقرير:</a:t>
            </a:r>
          </a:p>
          <a:p>
            <a:pPr algn="r"/>
            <a:r>
              <a:rPr lang="ar-SA" sz="850" b="1">
                <a:solidFill>
                  <a:srgbClr val="1A365D"/>
                </a:solidFill>
                <a:latin typeface="Cairo" pitchFamily="2" charset="-78"/>
                <a:cs typeface="Cairo" pitchFamily="2" charset="-78"/>
              </a:rPr>
              <a:t>إعداد وتقديم: مدير مشروع المقاول العام</a:t>
            </a:r>
          </a:p>
          <a:p>
            <a:pPr algn="r"/>
            <a:r>
              <a:rPr lang="ar-SA" sz="800">
                <a:solidFill>
                  <a:srgbClr val="2C3E50"/>
                </a:solidFill>
                <a:latin typeface="Cairo" pitchFamily="2" charset="-78"/>
                <a:cs typeface="Cairo" pitchFamily="2" charset="-78"/>
              </a:rPr>
              <a:t>المهندس / أحمد عبد العزيز سالم
التوقيع: [ تم الإعداد والتدقيق الموقعي ]   |   التاريخ: 04 أكتوبر 2026</a:t>
            </a:r>
          </a:p>
          <a:p>
            <a:pPr algn="r"/>
            <a:r>
              <a:rPr lang="ar-SA" sz="850" b="1">
                <a:solidFill>
                  <a:srgbClr val="1A365D"/>
                </a:solidFill>
                <a:latin typeface="Cairo" pitchFamily="2" charset="-78"/>
                <a:cs typeface="Cairo" pitchFamily="2" charset="-78"/>
              </a:rPr>
              <a:t>مراجعة وتدقيق: مدير إدارة الجودة الموقعية</a:t>
            </a:r>
          </a:p>
          <a:p>
            <a:pPr algn="r"/>
            <a:r>
              <a:rPr lang="ar-SA" sz="800">
                <a:solidFill>
                  <a:srgbClr val="2C3E50"/>
                </a:solidFill>
                <a:latin typeface="Cairo" pitchFamily="2" charset="-78"/>
                <a:cs typeface="Cairo" pitchFamily="2" charset="-78"/>
              </a:rPr>
              <a:t>المهندس / محمد عبد الرحمن علي
التوقيع: [ مطابق للمواصفات الفنية المعتمدة ]   |   التاريخ: 04 أكتوبر 2026</a:t>
            </a:r>
          </a:p>
          <a:p>
            <a:pPr algn="r"/>
            <a:r>
              <a:rPr lang="ar-SA" sz="850" b="1">
                <a:solidFill>
                  <a:srgbClr val="1A365D"/>
                </a:solidFill>
                <a:latin typeface="Cairo" pitchFamily="2" charset="-78"/>
                <a:cs typeface="Cairo" pitchFamily="2" charset="-78"/>
              </a:rPr>
              <a:t>اعتماد ومصادقة: مدير جهاز الإشراف والاستشاري المقيم</a:t>
            </a:r>
          </a:p>
          <a:p>
            <a:pPr algn="r"/>
            <a:r>
              <a:rPr lang="ar-SA" sz="800">
                <a:solidFill>
                  <a:srgbClr val="2C3E50"/>
                </a:solidFill>
                <a:latin typeface="Cairo" pitchFamily="2" charset="-78"/>
                <a:cs typeface="Cairo" pitchFamily="2" charset="-78"/>
              </a:rPr>
              <a:t>الدكتور المهندس / حسام الدين شريف
التوقيع: [ معتمد ومطابق لواقع الموقع ]   |   الختم: ★ معتمد رسمياً ★</a:t>
            </a:r>
            <a:endParaRPr lang="en-US" sz="800">
              <a:solidFill>
                <a:srgbClr val="2C3E50"/>
              </a:solidFill>
              <a:latin typeface="Cairo" pitchFamily="2" charset="-78"/>
              <a:cs typeface="Cairo" pitchFamily="2" charset="-78"/>
            </a:endParaRPr>
          </a:p>
        </p:txBody>
      </p:sp>
    </p:spTree>
    <p:extLst>
      <p:ext uri="{BB962C8B-B14F-4D97-AF65-F5344CB8AC3E}">
        <p14:creationId xmlns:p14="http://schemas.microsoft.com/office/powerpoint/2010/main" val="1985738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998</Words>
  <Application>Microsoft Office PowerPoint</Application>
  <PresentationFormat>Custom</PresentationFormat>
  <Paragraphs>113</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Aptos Display</vt:lpstr>
      <vt:lpstr>Arial</vt:lpstr>
      <vt:lpstr>Cairo</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Ahmed Taha</dc:creator>
  <cp:lastModifiedBy>Ahmed Taha</cp:lastModifiedBy>
  <cp:revision>1</cp:revision>
  <dcterms:created xsi:type="dcterms:W3CDTF">2026-10-04T00:09:08Z</dcterms:created>
  <dcterms:modified xsi:type="dcterms:W3CDTF">2026-10-04T00:09:09Z</dcterms:modified>
</cp:coreProperties>
</file>